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70843-AE46-4B0E-9BB1-94638101F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7F2AB8-E6DF-4173-B5E0-F75CFF8F5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4BB59-44D4-4EC8-A71D-A23CE86E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B3A1E3-40B7-4A39-A042-68819A0D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0E3D0-7609-4A7C-8F64-DC28EE48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5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193A9-D648-4892-950C-982B7DEE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B9F2EC-4480-498E-923B-D724E92E5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3CA8D7-57C1-4DEA-9838-EF0617DC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3E981-7398-46FD-9DCA-5A88C518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A88B91-5EE7-4CC9-9F6A-256816B3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73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337630-CE1B-482F-94B1-475BE3AFD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0D5A50-BB9E-418E-AA77-098064027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B519A-5F40-4F6D-B72A-12B77ADF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BF6499-769E-4CD8-9D73-8CA762751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632CF4-B0A8-4D37-AC95-15F5F77E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1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93335-AF05-4FAC-8BD2-916E6569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B3AA8D-C507-458C-8DC4-D7CAD7D2A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61CC1-0DA3-4BEF-A907-B62F7C99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B0FD73-799E-4218-B299-4D8BB051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AD745-7885-4754-9470-96D0E19F1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6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25298-119E-43F6-9FEE-278DC63D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316245-073E-4166-A663-EEF2B3A1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416564-752A-4CB6-AF80-13575E8E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1AC668-BE43-4FB1-AF61-BCD9467F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EA3DA-6A62-4D24-B1E3-2A07242E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6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A22BC-6C85-485D-AD1A-FE7DC39F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D3E15-EA7B-4F7A-A77F-734351417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40F00C-F7D5-4E55-B2A9-5C9FF6EAE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779986-5D46-4333-8C75-8571B204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C5C7CB-702F-42B2-AD0E-3805BB95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B5E1E-6DC5-46B9-BB63-3504FDEF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3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8ACCE-22D1-49F1-BA1B-F91FEF1C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2B9B7-B071-49F3-BE93-B4D07BF5C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4FF921-26DF-4366-8743-18BB20CE5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B8CA9-0000-4130-8E40-AFFA98052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E90B09-5CB6-485A-AAEB-909861BF4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A8EFE6-9B82-4CB3-9972-D66C0812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FBB47F-1271-4CF4-BAED-AC820D58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F6D607-042F-4B0E-95E2-015C54B5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2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3CF94-4CD3-4CEE-ABAE-6E8AA5DA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7F09A2-CE1D-495B-A639-2E8F5B0B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899E74-CBD6-490D-B103-FCB94CCE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D46E58-0D4A-4BE7-96BE-411873E5B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6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7BE219-2023-43C0-A1E6-6E9823E5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2BA35B-CEDA-45F2-913E-B03CB380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BAA5A-FA68-4E6E-BCDD-5C161181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7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E650F-3F4C-4D64-B453-64D1B973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7E1D0-88C4-4C42-ABD2-0B738B727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25BB6A-10A2-47FD-8BBF-12EAB4FB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14514B-BBE5-4DC3-BBA2-3D9439BE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FD1F3D-78C0-4E1B-A4D4-1E82F78E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82E7A-0BA0-4022-BD05-8DB7EDD1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78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26E4D-E5A2-4169-9106-14A1F902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AEC802-3CDA-46B1-8B0D-B2C5EDEE8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9FA2C5-64BC-4DE5-986C-B23072DFA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FCAD7E-7B00-4712-92E4-480B17C0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54E6A-668E-4FA9-8442-C7E966D5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B7A6D-691A-4AF0-9A78-C0A905E3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3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DCADF-CD44-4562-B217-8ACB7C4C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8428A-7C93-4F18-96DA-1AEF5CA2E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0C983-1BFE-479A-8A58-138F1FF39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0C36A-F6A8-4A2A-9FB5-44278E805254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CDACB-11C9-4A1B-A600-A015D7BC7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AFD3-1AFB-43F0-BEAE-5B9845B11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61E5B-AAF0-42F6-B1E8-28DED7FAF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55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53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5F83B-6442-480E-BFC9-E4304B5A2D93}"/>
              </a:ext>
            </a:extLst>
          </p:cNvPr>
          <p:cNvSpPr txBox="1"/>
          <p:nvPr/>
        </p:nvSpPr>
        <p:spPr>
          <a:xfrm>
            <a:off x="532875" y="1081512"/>
            <a:ext cx="490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проекта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поздравлено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7EB98D8-9ACE-4B52-ABD1-ABE495529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05418"/>
              </p:ext>
            </p:extLst>
          </p:nvPr>
        </p:nvGraphicFramePr>
        <p:xfrm>
          <a:off x="594520" y="1820182"/>
          <a:ext cx="4694406" cy="460263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97282">
                  <a:extLst>
                    <a:ext uri="{9D8B030D-6E8A-4147-A177-3AD203B41FA5}">
                      <a16:colId xmlns:a16="http://schemas.microsoft.com/office/drawing/2014/main" val="2401013815"/>
                    </a:ext>
                  </a:extLst>
                </a:gridCol>
                <a:gridCol w="1392169">
                  <a:extLst>
                    <a:ext uri="{9D8B030D-6E8A-4147-A177-3AD203B41FA5}">
                      <a16:colId xmlns:a16="http://schemas.microsoft.com/office/drawing/2014/main" val="2342272624"/>
                    </a:ext>
                  </a:extLst>
                </a:gridCol>
                <a:gridCol w="1465911">
                  <a:extLst>
                    <a:ext uri="{9D8B030D-6E8A-4147-A177-3AD203B41FA5}">
                      <a16:colId xmlns:a16="http://schemas.microsoft.com/office/drawing/2014/main" val="1310158293"/>
                    </a:ext>
                  </a:extLst>
                </a:gridCol>
                <a:gridCol w="1239044">
                  <a:extLst>
                    <a:ext uri="{9D8B030D-6E8A-4147-A177-3AD203B41FA5}">
                      <a16:colId xmlns:a16="http://schemas.microsoft.com/office/drawing/2014/main" val="3977745537"/>
                    </a:ext>
                  </a:extLst>
                </a:gridCol>
              </a:tblGrid>
              <a:tr h="64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1200" b="1" i="0" u="none" strike="noStrik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Округ</a:t>
                      </a:r>
                      <a:endParaRPr lang="ru-RU" sz="1200" b="1" i="0" u="none" strike="noStrik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семей</a:t>
                      </a:r>
                      <a:endParaRPr lang="ru-RU" sz="1200" b="1" i="0" u="none" strike="noStrik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детей</a:t>
                      </a:r>
                      <a:endParaRPr lang="ru-RU" sz="1200" b="1" i="0" u="none" strike="noStrik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413299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ВАО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734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930875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ЗАО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554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952216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ЗелАО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194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10624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402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86137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СВАО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075740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СЗАО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238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428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68164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ТиНАО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708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162148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839742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423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500104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ЮВАО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367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75480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ЮЗАО</a:t>
                      </a:r>
                      <a:endParaRPr lang="ru-RU" sz="12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234314"/>
                  </a:ext>
                </a:extLst>
              </a:tr>
              <a:tr h="3430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3295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6258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6613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80E632-0B20-4662-9983-C2A934FB2A0F}"/>
              </a:ext>
            </a:extLst>
          </p:cNvPr>
          <p:cNvSpPr/>
          <p:nvPr/>
        </p:nvSpPr>
        <p:spPr>
          <a:xfrm>
            <a:off x="6294723" y="1081512"/>
            <a:ext cx="4907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Список семей был сформирован 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разных источников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F2CD69E-E3EF-4C0B-81F6-6187569AE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702836"/>
              </p:ext>
            </p:extLst>
          </p:nvPr>
        </p:nvGraphicFramePr>
        <p:xfrm>
          <a:off x="6418314" y="1820182"/>
          <a:ext cx="4920246" cy="460264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523995">
                  <a:extLst>
                    <a:ext uri="{9D8B030D-6E8A-4147-A177-3AD203B41FA5}">
                      <a16:colId xmlns:a16="http://schemas.microsoft.com/office/drawing/2014/main" val="766460825"/>
                    </a:ext>
                  </a:extLst>
                </a:gridCol>
                <a:gridCol w="1492980">
                  <a:extLst>
                    <a:ext uri="{9D8B030D-6E8A-4147-A177-3AD203B41FA5}">
                      <a16:colId xmlns:a16="http://schemas.microsoft.com/office/drawing/2014/main" val="3248921071"/>
                    </a:ext>
                  </a:extLst>
                </a:gridCol>
                <a:gridCol w="1362962">
                  <a:extLst>
                    <a:ext uri="{9D8B030D-6E8A-4147-A177-3AD203B41FA5}">
                      <a16:colId xmlns:a16="http://schemas.microsoft.com/office/drawing/2014/main" val="122401828"/>
                    </a:ext>
                  </a:extLst>
                </a:gridCol>
                <a:gridCol w="1540309">
                  <a:extLst>
                    <a:ext uri="{9D8B030D-6E8A-4147-A177-3AD203B41FA5}">
                      <a16:colId xmlns:a16="http://schemas.microsoft.com/office/drawing/2014/main" val="1567602652"/>
                    </a:ext>
                  </a:extLst>
                </a:gridCol>
              </a:tblGrid>
              <a:tr h="6432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Округ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семей от АО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семей, самостоятельно подавших заявку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9253653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ВАО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34808249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42121482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ЗелАО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6701272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8498463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СВАО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47652855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СЗАО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53210534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ТиНАО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6033525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2757658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04319018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ЮВАО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3923040"/>
                  </a:ext>
                </a:extLst>
              </a:tr>
              <a:tr h="3287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ЮЗАО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22399661"/>
                  </a:ext>
                </a:extLst>
              </a:tr>
              <a:tr h="343054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855510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E30E728-DDDA-4F45-B5F3-A2A757453FCA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СПИСКОВ СЕМЕЙ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D87FB5-4586-4400-9D3B-79E643A6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83" y="1208586"/>
            <a:ext cx="453738" cy="4537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2527E2-E8CB-45D8-AEAE-8FB5470D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57" y="1208586"/>
            <a:ext cx="472649" cy="4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7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5F83B-6442-480E-BFC9-E4304B5A2D93}"/>
              </a:ext>
            </a:extLst>
          </p:cNvPr>
          <p:cNvSpPr txBox="1"/>
          <p:nvPr/>
        </p:nvSpPr>
        <p:spPr>
          <a:xfrm>
            <a:off x="897466" y="1194530"/>
            <a:ext cx="490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проекта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F2CD69E-E3EF-4C0B-81F6-6187569AE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329471"/>
              </p:ext>
            </p:extLst>
          </p:nvPr>
        </p:nvGraphicFramePr>
        <p:xfrm>
          <a:off x="6711193" y="1753299"/>
          <a:ext cx="4696899" cy="425511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4113">
                  <a:extLst>
                    <a:ext uri="{9D8B030D-6E8A-4147-A177-3AD203B41FA5}">
                      <a16:colId xmlns:a16="http://schemas.microsoft.com/office/drawing/2014/main" val="766460825"/>
                    </a:ext>
                  </a:extLst>
                </a:gridCol>
                <a:gridCol w="1551117">
                  <a:extLst>
                    <a:ext uri="{9D8B030D-6E8A-4147-A177-3AD203B41FA5}">
                      <a16:colId xmlns:a16="http://schemas.microsoft.com/office/drawing/2014/main" val="3248921071"/>
                    </a:ext>
                  </a:extLst>
                </a:gridCol>
                <a:gridCol w="1449179">
                  <a:extLst>
                    <a:ext uri="{9D8B030D-6E8A-4147-A177-3AD203B41FA5}">
                      <a16:colId xmlns:a16="http://schemas.microsoft.com/office/drawing/2014/main" val="1567602652"/>
                    </a:ext>
                  </a:extLst>
                </a:gridCol>
                <a:gridCol w="1312490">
                  <a:extLst>
                    <a:ext uri="{9D8B030D-6E8A-4147-A177-3AD203B41FA5}">
                      <a16:colId xmlns:a16="http://schemas.microsoft.com/office/drawing/2014/main" val="3259632085"/>
                    </a:ext>
                  </a:extLst>
                </a:gridCol>
              </a:tblGrid>
              <a:tr h="10253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Оператор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районных организаторов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волонтеров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9253653"/>
                  </a:ext>
                </a:extLst>
              </a:tr>
              <a:tr h="3420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АОП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34808249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ЦМП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121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42121482"/>
                  </a:ext>
                </a:extLst>
              </a:tr>
              <a:tr h="3271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6701272"/>
                  </a:ext>
                </a:extLst>
              </a:tr>
              <a:tr h="3271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МГЕР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8498463"/>
                  </a:ext>
                </a:extLst>
              </a:tr>
              <a:tr h="427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u="none" strike="noStrike" kern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Территория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47652855"/>
                  </a:ext>
                </a:extLst>
              </a:tr>
              <a:tr h="385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Смирнова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(участник АОП)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53210534"/>
                  </a:ext>
                </a:extLst>
              </a:tr>
              <a:tr h="31039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Плакаты, улица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98796958"/>
                  </a:ext>
                </a:extLst>
              </a:tr>
              <a:tr h="3187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ВУЗы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8555100"/>
                  </a:ext>
                </a:extLst>
              </a:tr>
              <a:tr h="4381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u="none" strike="noStrike" kern="120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1681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454924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A20E46-B107-46DE-991E-16247725D100}"/>
              </a:ext>
            </a:extLst>
          </p:cNvPr>
          <p:cNvSpPr/>
          <p:nvPr/>
        </p:nvSpPr>
        <p:spPr>
          <a:xfrm>
            <a:off x="6179733" y="1192344"/>
            <a:ext cx="5743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 проекта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3BC593-9367-4CB3-9BF2-FBCB5AF35AB7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ПРОЕКТА И АКТИВ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FAF9AE4-8147-4EB3-9918-0031341E2BB9}"/>
              </a:ext>
            </a:extLst>
          </p:cNvPr>
          <p:cNvSpPr/>
          <p:nvPr/>
        </p:nvSpPr>
        <p:spPr>
          <a:xfrm>
            <a:off x="2116477" y="1684964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7BEC8C-90BA-4EAE-8A38-A211C67ADD4E}"/>
              </a:ext>
            </a:extLst>
          </p:cNvPr>
          <p:cNvSpPr txBox="1"/>
          <p:nvPr/>
        </p:nvSpPr>
        <p:spPr>
          <a:xfrm>
            <a:off x="2210585" y="1868496"/>
            <a:ext cx="231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проекта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018CA99-06D9-4E0B-B035-27870D437318}"/>
              </a:ext>
            </a:extLst>
          </p:cNvPr>
          <p:cNvSpPr/>
          <p:nvPr/>
        </p:nvSpPr>
        <p:spPr>
          <a:xfrm>
            <a:off x="243153" y="3753384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6928F-6652-41C2-AC99-ED73D13CA2DC}"/>
              </a:ext>
            </a:extLst>
          </p:cNvPr>
          <p:cNvSpPr txBox="1"/>
          <p:nvPr/>
        </p:nvSpPr>
        <p:spPr>
          <a:xfrm>
            <a:off x="429800" y="4017069"/>
            <a:ext cx="2185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Префектура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995FD9F-15B0-4BA6-B34A-B2038C6BB9C5}"/>
              </a:ext>
            </a:extLst>
          </p:cNvPr>
          <p:cNvSpPr/>
          <p:nvPr/>
        </p:nvSpPr>
        <p:spPr>
          <a:xfrm>
            <a:off x="344183" y="4871524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69CAAE-CC94-40D5-AF4B-D724E8731521}"/>
              </a:ext>
            </a:extLst>
          </p:cNvPr>
          <p:cNvSpPr txBox="1"/>
          <p:nvPr/>
        </p:nvSpPr>
        <p:spPr>
          <a:xfrm>
            <a:off x="414390" y="5056378"/>
            <a:ext cx="2185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F4F15DE-0EEA-462B-BF4E-9F44B690926F}"/>
              </a:ext>
            </a:extLst>
          </p:cNvPr>
          <p:cNvSpPr/>
          <p:nvPr/>
        </p:nvSpPr>
        <p:spPr>
          <a:xfrm>
            <a:off x="3316206" y="2792906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A5B996-B634-4E69-A197-358FC989BFDB}"/>
              </a:ext>
            </a:extLst>
          </p:cNvPr>
          <p:cNvSpPr txBox="1"/>
          <p:nvPr/>
        </p:nvSpPr>
        <p:spPr>
          <a:xfrm>
            <a:off x="3344064" y="2749976"/>
            <a:ext cx="2256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Ответственные от ГУ </a:t>
            </a:r>
            <a:r>
              <a:rPr lang="ru-RU" sz="14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(сотрудники 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АОП, ЦМП, ЦР, МГЕР)</a:t>
            </a:r>
            <a:endParaRPr lang="ru-RU" sz="16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48EC678-F78D-497A-BA64-938DE5DBD4C3}"/>
              </a:ext>
            </a:extLst>
          </p:cNvPr>
          <p:cNvSpPr/>
          <p:nvPr/>
        </p:nvSpPr>
        <p:spPr>
          <a:xfrm>
            <a:off x="3321344" y="3832215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65FCA6-B180-4F7D-BA99-B7B7422B3B40}"/>
              </a:ext>
            </a:extLst>
          </p:cNvPr>
          <p:cNvSpPr txBox="1"/>
          <p:nvPr/>
        </p:nvSpPr>
        <p:spPr>
          <a:xfrm>
            <a:off x="3386414" y="3904055"/>
            <a:ext cx="2185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 от ГУ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(сотрудник)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AB67DDF-D0DB-45CE-A103-5BFFA7BF8D5D}"/>
              </a:ext>
            </a:extLst>
          </p:cNvPr>
          <p:cNvSpPr/>
          <p:nvPr/>
        </p:nvSpPr>
        <p:spPr>
          <a:xfrm>
            <a:off x="3320090" y="4871524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205A83-F5B2-4596-BDD7-488B6546DFF9}"/>
              </a:ext>
            </a:extLst>
          </p:cNvPr>
          <p:cNvSpPr txBox="1"/>
          <p:nvPr/>
        </p:nvSpPr>
        <p:spPr>
          <a:xfrm>
            <a:off x="3279456" y="4845132"/>
            <a:ext cx="2299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районный организатор + команда организаторов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F48CCE4-5B4A-4F2C-8446-66E036DD5CE2}"/>
              </a:ext>
            </a:extLst>
          </p:cNvPr>
          <p:cNvSpPr/>
          <p:nvPr/>
        </p:nvSpPr>
        <p:spPr>
          <a:xfrm>
            <a:off x="3284132" y="5910833"/>
            <a:ext cx="2415993" cy="75001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FCD70A-D185-42E2-87E5-FF9BA1D50524}"/>
              </a:ext>
            </a:extLst>
          </p:cNvPr>
          <p:cNvSpPr txBox="1"/>
          <p:nvPr/>
        </p:nvSpPr>
        <p:spPr>
          <a:xfrm>
            <a:off x="3354339" y="6095687"/>
            <a:ext cx="2185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</a:t>
            </a:r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14FB13B7-9334-4546-9849-B09F7E2D280B}"/>
              </a:ext>
            </a:extLst>
          </p:cNvPr>
          <p:cNvSpPr/>
          <p:nvPr/>
        </p:nvSpPr>
        <p:spPr>
          <a:xfrm rot="7300297">
            <a:off x="2383393" y="2658966"/>
            <a:ext cx="503434" cy="198604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лево-вправо 29">
            <a:extLst>
              <a:ext uri="{FF2B5EF4-FFF2-40B4-BE49-F238E27FC236}">
                <a16:creationId xmlns:a16="http://schemas.microsoft.com/office/drawing/2014/main" id="{1B3E805A-9B63-4BC6-AD3D-3E89F0EB0397}"/>
              </a:ext>
            </a:extLst>
          </p:cNvPr>
          <p:cNvSpPr/>
          <p:nvPr/>
        </p:nvSpPr>
        <p:spPr>
          <a:xfrm>
            <a:off x="2796134" y="4098862"/>
            <a:ext cx="368136" cy="174569"/>
          </a:xfrm>
          <a:prstGeom prst="left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лево-вправо 30">
            <a:extLst>
              <a:ext uri="{FF2B5EF4-FFF2-40B4-BE49-F238E27FC236}">
                <a16:creationId xmlns:a16="http://schemas.microsoft.com/office/drawing/2014/main" id="{F635F161-6FFB-43A5-B5B0-C4D03E257A4D}"/>
              </a:ext>
            </a:extLst>
          </p:cNvPr>
          <p:cNvSpPr/>
          <p:nvPr/>
        </p:nvSpPr>
        <p:spPr>
          <a:xfrm>
            <a:off x="2794880" y="5122781"/>
            <a:ext cx="368136" cy="174569"/>
          </a:xfrm>
          <a:prstGeom prst="left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A05C964F-757F-433B-AF3C-CD652181935F}"/>
              </a:ext>
            </a:extLst>
          </p:cNvPr>
          <p:cNvSpPr/>
          <p:nvPr/>
        </p:nvSpPr>
        <p:spPr>
          <a:xfrm rot="3506785">
            <a:off x="3998223" y="2556173"/>
            <a:ext cx="260016" cy="176815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лево-вправо 32">
            <a:extLst>
              <a:ext uri="{FF2B5EF4-FFF2-40B4-BE49-F238E27FC236}">
                <a16:creationId xmlns:a16="http://schemas.microsoft.com/office/drawing/2014/main" id="{442A6204-D84D-4F44-BA9F-01B1908808EF}"/>
              </a:ext>
            </a:extLst>
          </p:cNvPr>
          <p:cNvSpPr/>
          <p:nvPr/>
        </p:nvSpPr>
        <p:spPr>
          <a:xfrm rot="5400000">
            <a:off x="4307132" y="4577394"/>
            <a:ext cx="286881" cy="193742"/>
          </a:xfrm>
          <a:prstGeom prst="left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378E6329-E686-4A65-96AB-8540D89682BA}"/>
              </a:ext>
            </a:extLst>
          </p:cNvPr>
          <p:cNvSpPr/>
          <p:nvPr/>
        </p:nvSpPr>
        <p:spPr>
          <a:xfrm rot="5400000">
            <a:off x="4333917" y="3588115"/>
            <a:ext cx="260016" cy="176815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1D1AE070-FCE7-4A1B-BB9E-8EB54561474B}"/>
              </a:ext>
            </a:extLst>
          </p:cNvPr>
          <p:cNvSpPr/>
          <p:nvPr/>
        </p:nvSpPr>
        <p:spPr>
          <a:xfrm rot="5400000">
            <a:off x="4328118" y="5655362"/>
            <a:ext cx="260016" cy="176815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E2A8F39-6A82-4CFD-BC98-EE916DEB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49" y="1151138"/>
            <a:ext cx="523220" cy="52322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CE77CC1-00C5-403E-8A83-4E85285F8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207" y="1151138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4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5F83B-6442-480E-BFC9-E4304B5A2D93}"/>
              </a:ext>
            </a:extLst>
          </p:cNvPr>
          <p:cNvSpPr txBox="1"/>
          <p:nvPr/>
        </p:nvSpPr>
        <p:spPr>
          <a:xfrm>
            <a:off x="754164" y="1797297"/>
            <a:ext cx="50571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Первый проект на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бесплатной основе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реализованный силами общественников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Впервые куратором проекта стал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общественник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(Смирнова Дарья, </a:t>
            </a:r>
            <a:r>
              <a:rPr lang="ru-RU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ТиНАО</a:t>
            </a:r>
            <a:r>
              <a:rPr lang="ru-RU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призер конкурса «ЛИЦА района»)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имеет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медиа освещение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социальных сетях, создан канал в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Telegram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Сотрудничество с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крупными партнерами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Telegram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бот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собран архив фотографий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4AD522-03AE-4681-A4AF-EE7438BFE0A4}"/>
              </a:ext>
            </a:extLst>
          </p:cNvPr>
          <p:cNvSpPr/>
          <p:nvPr/>
        </p:nvSpPr>
        <p:spPr>
          <a:xfrm>
            <a:off x="2298314" y="1143551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A20E46-B107-46DE-991E-16247725D100}"/>
              </a:ext>
            </a:extLst>
          </p:cNvPr>
          <p:cNvSpPr/>
          <p:nvPr/>
        </p:nvSpPr>
        <p:spPr>
          <a:xfrm>
            <a:off x="6518022" y="6179058"/>
            <a:ext cx="215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ГБОУ города Москвы «Школа №281»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AA816B-4131-48DF-B6D3-5946C5486D2E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ДОСТИЖЕНИЯ И ПАРТНЕРЫ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7A838E-2008-40C7-8878-8FEC85D84EB4}"/>
              </a:ext>
            </a:extLst>
          </p:cNvPr>
          <p:cNvSpPr/>
          <p:nvPr/>
        </p:nvSpPr>
        <p:spPr>
          <a:xfrm>
            <a:off x="7950706" y="1143551"/>
            <a:ext cx="3314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партнеров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456EE4-2C73-4A8F-A15E-805293E20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57" y="1748746"/>
            <a:ext cx="945491" cy="4910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33E61-F0FC-4115-9F0B-79C933EB607B}"/>
              </a:ext>
            </a:extLst>
          </p:cNvPr>
          <p:cNvSpPr txBox="1"/>
          <p:nvPr/>
        </p:nvSpPr>
        <p:spPr>
          <a:xfrm>
            <a:off x="6364788" y="2228501"/>
            <a:ext cx="2027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Фудмолл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ДЕПО Москва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BC6F8-BDF9-4FB8-AF7F-FE03705FE1CD}"/>
              </a:ext>
            </a:extLst>
          </p:cNvPr>
          <p:cNvSpPr txBox="1"/>
          <p:nvPr/>
        </p:nvSpPr>
        <p:spPr>
          <a:xfrm>
            <a:off x="9106276" y="2225932"/>
            <a:ext cx="2027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 «Подари солнечный свет»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09D7BB-1A7D-4EE9-8996-FE49BC553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47" y="1716617"/>
            <a:ext cx="1539590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16EE04-082E-4303-B187-681C8C2D5784}"/>
              </a:ext>
            </a:extLst>
          </p:cNvPr>
          <p:cNvSpPr txBox="1"/>
          <p:nvPr/>
        </p:nvSpPr>
        <p:spPr>
          <a:xfrm>
            <a:off x="6250606" y="3451883"/>
            <a:ext cx="23258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 «</a:t>
            </a:r>
            <a:r>
              <a:rPr kumimoji="0" lang="ru-RU" sz="1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Иринас</a:t>
            </a:r>
            <a:r>
              <a:rPr kumimoji="0" lang="ru-RU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7E5D4-22E0-4462-8A57-8DA73DC7B695}"/>
              </a:ext>
            </a:extLst>
          </p:cNvPr>
          <p:cNvSpPr txBox="1"/>
          <p:nvPr/>
        </p:nvSpPr>
        <p:spPr>
          <a:xfrm>
            <a:off x="9156361" y="3418001"/>
            <a:ext cx="2336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Сеть библиотек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58ED6C-3EC7-48EC-82A2-E6B944C42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551" y="2778643"/>
            <a:ext cx="731164" cy="7329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430FCF-FC42-40F2-9C90-0578416FBA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85" y="2967951"/>
            <a:ext cx="1557960" cy="5232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85DE30-45FA-45E9-A65E-DC3A1825EA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39326" r="22956" b="41773"/>
          <a:stretch/>
        </p:blipFill>
        <p:spPr>
          <a:xfrm>
            <a:off x="6711926" y="3850866"/>
            <a:ext cx="1425207" cy="5067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96CF3D5-6583-4290-B80C-6F1A156FDAC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05" y="3773648"/>
            <a:ext cx="1132719" cy="63780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F5B6D6C-54ED-4EEF-927A-B169603C0FFA}"/>
              </a:ext>
            </a:extLst>
          </p:cNvPr>
          <p:cNvSpPr/>
          <p:nvPr/>
        </p:nvSpPr>
        <p:spPr>
          <a:xfrm>
            <a:off x="9106276" y="5616160"/>
            <a:ext cx="2543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ГБОУ города Москвы «Школа №1558 имени </a:t>
            </a:r>
            <a:r>
              <a:rPr lang="ru-RU" sz="1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Росалии</a:t>
            </a:r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Кастро»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CDB973B-B175-49E3-ABC0-90F984D9A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63" y="1132239"/>
            <a:ext cx="523677" cy="5236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610DD8F-81F8-4A1D-AF13-AAE7DC550C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42" y="1028756"/>
            <a:ext cx="583390" cy="5833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A71C98-B87F-4E03-AEC6-0E2619345898}"/>
              </a:ext>
            </a:extLst>
          </p:cNvPr>
          <p:cNvSpPr/>
          <p:nvPr/>
        </p:nvSpPr>
        <p:spPr>
          <a:xfrm>
            <a:off x="6518022" y="5269234"/>
            <a:ext cx="1904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Трансстройинвест</a:t>
            </a:r>
            <a:endParaRPr lang="ru-RU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2B341C-BCAA-4609-8378-A28392C1C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34" y="4665071"/>
            <a:ext cx="805551" cy="6041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A7975-6857-4EEA-8853-2983257D47B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00" y="5433654"/>
            <a:ext cx="985862" cy="9863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7FCCF2-8BE8-46A9-A8A7-3C69C2D03A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8" t="6321" r="25162" b="6952"/>
          <a:stretch/>
        </p:blipFill>
        <p:spPr>
          <a:xfrm>
            <a:off x="9943661" y="4750825"/>
            <a:ext cx="649521" cy="8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8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5F83B-6442-480E-BFC9-E4304B5A2D93}"/>
              </a:ext>
            </a:extLst>
          </p:cNvPr>
          <p:cNvSpPr txBox="1"/>
          <p:nvPr/>
        </p:nvSpPr>
        <p:spPr>
          <a:xfrm>
            <a:off x="717668" y="1538130"/>
            <a:ext cx="4907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БАСТА</a:t>
            </a:r>
            <a:r>
              <a:rPr lang="ru-RU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певец, композитор,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музыкальный продюсер,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рэп-музыкант российской эстрады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A20E46-B107-46DE-991E-16247725D100}"/>
              </a:ext>
            </a:extLst>
          </p:cNvPr>
          <p:cNvSpPr/>
          <p:nvPr/>
        </p:nvSpPr>
        <p:spPr>
          <a:xfrm>
            <a:off x="6959968" y="1538129"/>
            <a:ext cx="405288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TERNOVOY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(Олег Терновой)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победитель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сезона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шоу «Песни» на ТНТ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23667-E87E-4D65-854C-C8CC51F79430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МЕДИЙНЫХ ЛИЦ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ADDEF8-C64B-4FB4-A9DB-B5491D6C9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0" y="2950858"/>
            <a:ext cx="4548963" cy="341172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C7A984-70D0-4C30-B21F-561472CE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68" y="2952381"/>
            <a:ext cx="4263023" cy="340804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19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9502C3-7412-473E-9F57-F34BBA90C008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ПОДАРКИ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AC166E-784F-427D-B54F-D6129F07E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9" y="1400451"/>
            <a:ext cx="533951" cy="533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1175B6-712A-437A-BB33-83010D9EF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303" y="1143856"/>
            <a:ext cx="4148020" cy="518502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06415E-70C9-432F-B852-826BFDE4DC9F}"/>
              </a:ext>
            </a:extLst>
          </p:cNvPr>
          <p:cNvSpPr/>
          <p:nvPr/>
        </p:nvSpPr>
        <p:spPr>
          <a:xfrm>
            <a:off x="683233" y="3417116"/>
            <a:ext cx="1695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ОКРУГА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44C93-ECA9-4F3D-B3BC-B4C435E5B2A2}"/>
              </a:ext>
            </a:extLst>
          </p:cNvPr>
          <p:cNvSpPr txBox="1"/>
          <p:nvPr/>
        </p:nvSpPr>
        <p:spPr>
          <a:xfrm>
            <a:off x="1770753" y="1515582"/>
            <a:ext cx="5421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Собрано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разных источников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0B44B-5358-44C1-B29F-48C29747AEA5}"/>
              </a:ext>
            </a:extLst>
          </p:cNvPr>
          <p:cNvSpPr txBox="1"/>
          <p:nvPr/>
        </p:nvSpPr>
        <p:spPr>
          <a:xfrm>
            <a:off x="708917" y="2301411"/>
            <a:ext cx="133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6 655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ED52-F90D-40ED-A232-B1393AD37F62}"/>
              </a:ext>
            </a:extLst>
          </p:cNvPr>
          <p:cNvSpPr txBox="1"/>
          <p:nvPr/>
        </p:nvSpPr>
        <p:spPr>
          <a:xfrm>
            <a:off x="1819056" y="2393744"/>
            <a:ext cx="1463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подарков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C4714-7953-412F-A280-50D6F06E93AA}"/>
              </a:ext>
            </a:extLst>
          </p:cNvPr>
          <p:cNvSpPr txBox="1"/>
          <p:nvPr/>
        </p:nvSpPr>
        <p:spPr>
          <a:xfrm>
            <a:off x="3038921" y="2327378"/>
            <a:ext cx="1832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331 300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8EE9F-A8E4-40C7-9393-4E0623CF757A}"/>
              </a:ext>
            </a:extLst>
          </p:cNvPr>
          <p:cNvSpPr txBox="1"/>
          <p:nvPr/>
        </p:nvSpPr>
        <p:spPr>
          <a:xfrm>
            <a:off x="4669526" y="2103240"/>
            <a:ext cx="2387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денежных средств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160C1-FD4E-4371-A7CB-843A1E9FB630}"/>
              </a:ext>
            </a:extLst>
          </p:cNvPr>
          <p:cNvSpPr txBox="1"/>
          <p:nvPr/>
        </p:nvSpPr>
        <p:spPr>
          <a:xfrm>
            <a:off x="2937109" y="3294874"/>
            <a:ext cx="130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4 051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2B574-D3AC-4B14-A34A-28F1E1D9DDB7}"/>
              </a:ext>
            </a:extLst>
          </p:cNvPr>
          <p:cNvSpPr txBox="1"/>
          <p:nvPr/>
        </p:nvSpPr>
        <p:spPr>
          <a:xfrm>
            <a:off x="4136320" y="3405408"/>
            <a:ext cx="130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подарок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EC0078-C18C-474B-AF87-FA573DD4D04A}"/>
              </a:ext>
            </a:extLst>
          </p:cNvPr>
          <p:cNvSpPr txBox="1"/>
          <p:nvPr/>
        </p:nvSpPr>
        <p:spPr>
          <a:xfrm>
            <a:off x="2960814" y="4026727"/>
            <a:ext cx="119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948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735846-003E-4A9A-8583-6BCEF0602DFD}"/>
              </a:ext>
            </a:extLst>
          </p:cNvPr>
          <p:cNvSpPr txBox="1"/>
          <p:nvPr/>
        </p:nvSpPr>
        <p:spPr>
          <a:xfrm>
            <a:off x="4136320" y="4125131"/>
            <a:ext cx="2599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подарков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FE4DACC-7AA4-4861-809C-706C2B94BE21}"/>
              </a:ext>
            </a:extLst>
          </p:cNvPr>
          <p:cNvSpPr/>
          <p:nvPr/>
        </p:nvSpPr>
        <p:spPr>
          <a:xfrm>
            <a:off x="701707" y="4050749"/>
            <a:ext cx="1982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 ГОРОДСКОГО ШТАБА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9AA02-4D47-4359-9B46-3735A9DF0D36}"/>
              </a:ext>
            </a:extLst>
          </p:cNvPr>
          <p:cNvSpPr txBox="1"/>
          <p:nvPr/>
        </p:nvSpPr>
        <p:spPr>
          <a:xfrm>
            <a:off x="2937109" y="4444572"/>
            <a:ext cx="171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??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7C3652-008C-4356-9FBD-B7CB7DC0202E}"/>
              </a:ext>
            </a:extLst>
          </p:cNvPr>
          <p:cNvSpPr txBox="1"/>
          <p:nvPr/>
        </p:nvSpPr>
        <p:spPr>
          <a:xfrm>
            <a:off x="4499664" y="4560090"/>
            <a:ext cx="2599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07AC243-2BD6-4217-993C-DBC231EB33DA}"/>
              </a:ext>
            </a:extLst>
          </p:cNvPr>
          <p:cNvSpPr/>
          <p:nvPr/>
        </p:nvSpPr>
        <p:spPr>
          <a:xfrm>
            <a:off x="683233" y="5217343"/>
            <a:ext cx="2179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РАЙОННЫЕ</a:t>
            </a:r>
          </a:p>
          <a:p>
            <a:pPr font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ОРГАНИЗАТОРЫ СВОИМИ СИЛАМИ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8F2BA5-5AFD-4541-A804-093E5F034954}"/>
              </a:ext>
            </a:extLst>
          </p:cNvPr>
          <p:cNvSpPr txBox="1"/>
          <p:nvPr/>
        </p:nvSpPr>
        <p:spPr>
          <a:xfrm>
            <a:off x="2943942" y="5197322"/>
            <a:ext cx="119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1 656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B95D7-F1C5-4FB5-9AE5-E410D20651B9}"/>
              </a:ext>
            </a:extLst>
          </p:cNvPr>
          <p:cNvSpPr txBox="1"/>
          <p:nvPr/>
        </p:nvSpPr>
        <p:spPr>
          <a:xfrm>
            <a:off x="4169531" y="5313058"/>
            <a:ext cx="2599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подарка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C399C4-B9AD-4C72-A84B-612A9B753FE3}"/>
              </a:ext>
            </a:extLst>
          </p:cNvPr>
          <p:cNvSpPr txBox="1"/>
          <p:nvPr/>
        </p:nvSpPr>
        <p:spPr>
          <a:xfrm>
            <a:off x="2963646" y="5615054"/>
            <a:ext cx="198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331 300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AB93BF-3F8F-485E-BE51-9B5860EEDA1F}"/>
              </a:ext>
            </a:extLst>
          </p:cNvPr>
          <p:cNvSpPr txBox="1"/>
          <p:nvPr/>
        </p:nvSpPr>
        <p:spPr>
          <a:xfrm>
            <a:off x="4580723" y="5730790"/>
            <a:ext cx="2599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431490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67032D-996B-4AA8-A641-3685E62B44AB}"/>
              </a:ext>
            </a:extLst>
          </p:cNvPr>
          <p:cNvSpPr/>
          <p:nvPr/>
        </p:nvSpPr>
        <p:spPr>
          <a:xfrm>
            <a:off x="2376093" y="1052429"/>
            <a:ext cx="3428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ПРОЕКТА </a:t>
            </a: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Зинина Майя Васильевна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C56211-1899-4937-9498-D41CA74B8990}"/>
              </a:ext>
            </a:extLst>
          </p:cNvPr>
          <p:cNvSpPr/>
          <p:nvPr/>
        </p:nvSpPr>
        <p:spPr>
          <a:xfrm>
            <a:off x="252729" y="2779811"/>
            <a:ext cx="2850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АОП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13EF458-00DE-475C-BA60-B1684E482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76107"/>
              </p:ext>
            </p:extLst>
          </p:nvPr>
        </p:nvGraphicFramePr>
        <p:xfrm>
          <a:off x="252729" y="3261689"/>
          <a:ext cx="2850539" cy="283208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04152">
                  <a:extLst>
                    <a:ext uri="{9D8B030D-6E8A-4147-A177-3AD203B41FA5}">
                      <a16:colId xmlns:a16="http://schemas.microsoft.com/office/drawing/2014/main" val="1018723592"/>
                    </a:ext>
                  </a:extLst>
                </a:gridCol>
                <a:gridCol w="1346387">
                  <a:extLst>
                    <a:ext uri="{9D8B030D-6E8A-4147-A177-3AD203B41FA5}">
                      <a16:colId xmlns:a16="http://schemas.microsoft.com/office/drawing/2014/main" val="420048364"/>
                    </a:ext>
                  </a:extLst>
                </a:gridCol>
              </a:tblGrid>
              <a:tr h="285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ФИО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Округ в проекте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9505035"/>
                  </a:ext>
                </a:extLst>
              </a:tr>
              <a:tr h="5719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Белова Кристина Сергеевна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Ответственный от 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949377"/>
                  </a:ext>
                </a:extLst>
              </a:tr>
              <a:tr h="585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Черников Арсений Максимович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СЗАО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2077470"/>
                  </a:ext>
                </a:extLst>
              </a:tr>
              <a:tr h="606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Деркач Мария Андреевна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04821231"/>
                  </a:ext>
                </a:extLst>
              </a:tr>
              <a:tr h="5719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Соловьева Вера Валерьевна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ЮВАО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78675409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D51F95-2D57-4216-A661-CB39893177C7}"/>
              </a:ext>
            </a:extLst>
          </p:cNvPr>
          <p:cNvSpPr/>
          <p:nvPr/>
        </p:nvSpPr>
        <p:spPr>
          <a:xfrm>
            <a:off x="3245462" y="2779811"/>
            <a:ext cx="2850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ЦМП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645F2A7-9884-4E20-9F37-D7E34A9DA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870792"/>
              </p:ext>
            </p:extLst>
          </p:nvPr>
        </p:nvGraphicFramePr>
        <p:xfrm>
          <a:off x="3221403" y="3261689"/>
          <a:ext cx="2850539" cy="283208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479024">
                  <a:extLst>
                    <a:ext uri="{9D8B030D-6E8A-4147-A177-3AD203B41FA5}">
                      <a16:colId xmlns:a16="http://schemas.microsoft.com/office/drawing/2014/main" val="3339340709"/>
                    </a:ext>
                  </a:extLst>
                </a:gridCol>
                <a:gridCol w="1371515">
                  <a:extLst>
                    <a:ext uri="{9D8B030D-6E8A-4147-A177-3AD203B41FA5}">
                      <a16:colId xmlns:a16="http://schemas.microsoft.com/office/drawing/2014/main" val="494853786"/>
                    </a:ext>
                  </a:extLst>
                </a:gridCol>
              </a:tblGrid>
              <a:tr h="4444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ФИО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Округ в проекте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3268087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Лупанов Никита Дмитриевич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Ответственный от 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7968504"/>
                  </a:ext>
                </a:extLst>
              </a:tr>
              <a:tr h="614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Сладковский Иван Сергеевич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4015522"/>
                  </a:ext>
                </a:extLst>
              </a:tr>
              <a:tr h="614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Симаниан</a:t>
                      </a:r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Сергей Викторович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СВАО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3698990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Гуров Илья Николаевич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ЮЗАО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9391077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87AD57-7AED-4B11-BBE8-2A030CE274FB}"/>
              </a:ext>
            </a:extLst>
          </p:cNvPr>
          <p:cNvSpPr/>
          <p:nvPr/>
        </p:nvSpPr>
        <p:spPr>
          <a:xfrm>
            <a:off x="6238195" y="2779811"/>
            <a:ext cx="280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ЦР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FE14165-83F1-46D1-8E9E-0C5A0E803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986380"/>
              </p:ext>
            </p:extLst>
          </p:nvPr>
        </p:nvGraphicFramePr>
        <p:xfrm>
          <a:off x="6190077" y="3255920"/>
          <a:ext cx="2849390" cy="285353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15541">
                  <a:extLst>
                    <a:ext uri="{9D8B030D-6E8A-4147-A177-3AD203B41FA5}">
                      <a16:colId xmlns:a16="http://schemas.microsoft.com/office/drawing/2014/main" val="2629134042"/>
                    </a:ext>
                  </a:extLst>
                </a:gridCol>
                <a:gridCol w="1333849">
                  <a:extLst>
                    <a:ext uri="{9D8B030D-6E8A-4147-A177-3AD203B41FA5}">
                      <a16:colId xmlns:a16="http://schemas.microsoft.com/office/drawing/2014/main" val="3377264067"/>
                    </a:ext>
                  </a:extLst>
                </a:gridCol>
              </a:tblGrid>
              <a:tr h="428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ФИО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Округ в проекте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3536011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Валиахметова Милана Ивановна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Ответственный от 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2378020"/>
                  </a:ext>
                </a:extLst>
              </a:tr>
              <a:tr h="639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Деревянко Екатерина Алексеевна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8710520"/>
                  </a:ext>
                </a:extLst>
              </a:tr>
              <a:tr h="639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Войнаков</a:t>
                      </a:r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Владислав Алексеевич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8486539"/>
                  </a:ext>
                </a:extLst>
              </a:tr>
              <a:tr h="57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Рябцев Алексей Валерьевич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11794274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B953BF1-4FB9-491A-8122-471F2202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322828"/>
              </p:ext>
            </p:extLst>
          </p:nvPr>
        </p:nvGraphicFramePr>
        <p:xfrm>
          <a:off x="9160948" y="3261689"/>
          <a:ext cx="2906050" cy="172974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75546">
                  <a:extLst>
                    <a:ext uri="{9D8B030D-6E8A-4147-A177-3AD203B41FA5}">
                      <a16:colId xmlns:a16="http://schemas.microsoft.com/office/drawing/2014/main" val="2500146458"/>
                    </a:ext>
                  </a:extLst>
                </a:gridCol>
                <a:gridCol w="1330504">
                  <a:extLst>
                    <a:ext uri="{9D8B030D-6E8A-4147-A177-3AD203B41FA5}">
                      <a16:colId xmlns:a16="http://schemas.microsoft.com/office/drawing/2014/main" val="1240293702"/>
                    </a:ext>
                  </a:extLst>
                </a:gridCol>
              </a:tblGrid>
              <a:tr h="407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ФИО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Округ в проекте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3564339"/>
                  </a:ext>
                </a:extLst>
              </a:tr>
              <a:tr h="607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Никитина Анастасия Алексеевна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Ответственный от 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62808637"/>
                  </a:ext>
                </a:extLst>
              </a:tr>
              <a:tr h="607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Акимова Анастасия Андреевна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ЗелАО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7238640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F1E934-B022-4D66-83FB-7E009FBC2F45}"/>
              </a:ext>
            </a:extLst>
          </p:cNvPr>
          <p:cNvSpPr/>
          <p:nvPr/>
        </p:nvSpPr>
        <p:spPr>
          <a:xfrm>
            <a:off x="9160948" y="2779811"/>
            <a:ext cx="2849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МГЕР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0D44C8-7199-4B23-BEB5-D7CFF9BC08B8}"/>
              </a:ext>
            </a:extLst>
          </p:cNvPr>
          <p:cNvSpPr/>
          <p:nvPr/>
        </p:nvSpPr>
        <p:spPr>
          <a:xfrm>
            <a:off x="2854960" y="1825478"/>
            <a:ext cx="7000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АНАЛИТИЧЕСКИЙ СОСТАВ ПРОЕКТА</a:t>
            </a: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Созонов Андрей                          Смирнов Ярослав</a:t>
            </a:r>
          </a:p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Игоревич	                                       Олегович</a:t>
            </a:r>
            <a:endParaRPr lang="ru-RU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02DB9D-9F30-4E20-87CB-E54E11401221}"/>
              </a:ext>
            </a:extLst>
          </p:cNvPr>
          <p:cNvSpPr/>
          <p:nvPr/>
        </p:nvSpPr>
        <p:spPr>
          <a:xfrm>
            <a:off x="9217608" y="5200854"/>
            <a:ext cx="28493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 </a:t>
            </a:r>
            <a:r>
              <a:rPr lang="ru-RU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ТиНАО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(на общественных началах)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Смирнова Дарья Андреевна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317C9DD-8CEF-4A07-B8F4-D7477C786CF1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C81109-F9C0-4061-9331-094160343705}"/>
              </a:ext>
            </a:extLst>
          </p:cNvPr>
          <p:cNvSpPr txBox="1"/>
          <p:nvPr/>
        </p:nvSpPr>
        <p:spPr>
          <a:xfrm>
            <a:off x="6705364" y="1072370"/>
            <a:ext cx="3928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ИДЕЙНЫЙ ВДОХНОВИТЕЛЬ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Ершова Любовь Анатольевна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0204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E27D5D-491C-49FD-84DA-138CC2C04E93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ФОТОГАЛЕРЕЯ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B18D1-81BC-406C-A536-826434E03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3" y="1552850"/>
            <a:ext cx="2814225" cy="3752300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7A6B3E-AC20-4140-BA10-42789C32E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>
          <a:xfrm>
            <a:off x="8808360" y="2821636"/>
            <a:ext cx="3159745" cy="3739885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3B2454-0932-4475-9BC3-012E95025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51" y="1874114"/>
            <a:ext cx="2746321" cy="3661761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552BF-9EB7-4D20-9BF4-FE372E9F6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49" y="2578813"/>
            <a:ext cx="2746321" cy="3667875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F827C5-4B32-472E-BEBA-C630DD9FC4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500"/>
          <a:stretch/>
        </p:blipFill>
        <p:spPr>
          <a:xfrm>
            <a:off x="8808360" y="584156"/>
            <a:ext cx="3159746" cy="2106497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6185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E27D5D-491C-49FD-84DA-138CC2C04E93}"/>
              </a:ext>
            </a:extLst>
          </p:cNvPr>
          <p:cNvSpPr/>
          <p:nvPr/>
        </p:nvSpPr>
        <p:spPr>
          <a:xfrm>
            <a:off x="0" y="43518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ПАРАД ДЕДОВ МОРОЗОВ И СНЕГУРОЧЕК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EE072-7920-4AA6-96C9-015B0F2CD8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414" y="384735"/>
            <a:ext cx="1104472" cy="57366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318BCD-2067-4C7F-ABE5-4F424EB5437F}"/>
              </a:ext>
            </a:extLst>
          </p:cNvPr>
          <p:cNvSpPr/>
          <p:nvPr/>
        </p:nvSpPr>
        <p:spPr>
          <a:xfrm>
            <a:off x="2978033" y="1261395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декабря 2021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EA43A3-6C0F-4A33-9130-A98302B63353}"/>
              </a:ext>
            </a:extLst>
          </p:cNvPr>
          <p:cNvSpPr/>
          <p:nvPr/>
        </p:nvSpPr>
        <p:spPr>
          <a:xfrm>
            <a:off x="949190" y="1814356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Дедов Морозов и Снегурочек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E11F16-1488-4638-83C7-54A235DF486A}"/>
              </a:ext>
            </a:extLst>
          </p:cNvPr>
          <p:cNvSpPr/>
          <p:nvPr/>
        </p:nvSpPr>
        <p:spPr>
          <a:xfrm>
            <a:off x="949190" y="3408867"/>
            <a:ext cx="5158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???</a:t>
            </a:r>
            <a:r>
              <a:rPr lang="ru-RU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руб., средств собрано на подарки детям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16273B-A722-415F-9C33-8DFF1717087D}"/>
              </a:ext>
            </a:extLst>
          </p:cNvPr>
          <p:cNvSpPr/>
          <p:nvPr/>
        </p:nvSpPr>
        <p:spPr>
          <a:xfrm>
            <a:off x="519559" y="2246380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1 000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волонтеров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DE5D81-729D-46CB-BD31-619815EAAAD9}"/>
              </a:ext>
            </a:extLst>
          </p:cNvPr>
          <p:cNvSpPr/>
          <p:nvPr/>
        </p:nvSpPr>
        <p:spPr>
          <a:xfrm>
            <a:off x="972334" y="3882262"/>
            <a:ext cx="4194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 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благотворительных промо-стоек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10C689-5C5D-4459-9420-0A2443FBF0AB}"/>
              </a:ext>
            </a:extLst>
          </p:cNvPr>
          <p:cNvSpPr/>
          <p:nvPr/>
        </p:nvSpPr>
        <p:spPr>
          <a:xfrm>
            <a:off x="1470512" y="5712537"/>
            <a:ext cx="4387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Обширная развлекательная программа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6F3442-3448-4DDF-9FD8-8944810906E0}"/>
              </a:ext>
            </a:extLst>
          </p:cNvPr>
          <p:cNvSpPr/>
          <p:nvPr/>
        </p:nvSpPr>
        <p:spPr>
          <a:xfrm>
            <a:off x="1531775" y="4472150"/>
            <a:ext cx="5388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Выступление 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главного Деда Мороза Москвы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0C5258-3685-47B1-8AFD-A23886803342}"/>
              </a:ext>
            </a:extLst>
          </p:cNvPr>
          <p:cNvSpPr/>
          <p:nvPr/>
        </p:nvSpPr>
        <p:spPr>
          <a:xfrm>
            <a:off x="1531775" y="4945545"/>
            <a:ext cx="561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Творческие выступления партнеров проекта (Директор ДЕПО)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A9A8A0-54AB-48D6-9EBF-56BEF4E65CB3}"/>
              </a:ext>
            </a:extLst>
          </p:cNvPr>
          <p:cNvSpPr/>
          <p:nvPr/>
        </p:nvSpPr>
        <p:spPr>
          <a:xfrm>
            <a:off x="519559" y="2704386"/>
            <a:ext cx="699903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лотерейных билетов продано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(вырученные средства пошли на подарки для детей)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D52A93-C338-4DDC-987E-99CAD5EFD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585" y="1205284"/>
            <a:ext cx="4532808" cy="30203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87DBC0-B0F5-4012-A53C-70560945D8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01" y="4211956"/>
            <a:ext cx="2329092" cy="157744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6F4055-02A3-4F1C-A23C-56069315C7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39" y="4211956"/>
            <a:ext cx="2230435" cy="157744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0F2A5E-3F1A-41EE-9B22-34C156D88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5" y="5624571"/>
            <a:ext cx="529730" cy="5297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47CDE7E-F716-42BC-90EC-DED6FE20C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90" y="5011339"/>
            <a:ext cx="478501" cy="4785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27B22E-9F0A-4786-AB21-3ADA883D3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12" y="4398108"/>
            <a:ext cx="478500" cy="4785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4520FA-54B0-41D9-BD33-2D80D885B7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71" y="1151098"/>
            <a:ext cx="537529" cy="537529"/>
          </a:xfrm>
          <a:prstGeom prst="rect">
            <a:avLst/>
          </a:prstGeom>
          <a:effectLst>
            <a:glow rad="101600">
              <a:schemeClr val="accent1">
                <a:lumMod val="5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63086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547</Words>
  <Application>Microsoft Office PowerPoint</Application>
  <PresentationFormat>Широкоэкранный</PresentationFormat>
  <Paragraphs>267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Соколова</dc:creator>
  <cp:lastModifiedBy>K-ORG</cp:lastModifiedBy>
  <cp:revision>49</cp:revision>
  <dcterms:created xsi:type="dcterms:W3CDTF">2021-12-07T14:37:53Z</dcterms:created>
  <dcterms:modified xsi:type="dcterms:W3CDTF">2022-01-18T09:19:26Z</dcterms:modified>
</cp:coreProperties>
</file>