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083632-74AC-4D14-99CF-6EE6A02C38F2}">
  <a:tblStyle styleId="{6A083632-74AC-4D14-99CF-6EE6A02C38F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141A97F4-67B6-4599-BC58-B330A4D670BB}" styleName="Table_1">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BF1E8"/>
          </a:solidFill>
        </a:fill>
      </a:tcStyle>
    </a:band1H>
    <a:band2H>
      <a:tcTxStyle/>
    </a:band2H>
    <a:band1V>
      <a:tcTxStyle/>
      <a:tcStyle>
        <a:fill>
          <a:solidFill>
            <a:srgbClr val="EBF1E8"/>
          </a:solidFill>
        </a:fill>
      </a:tcStyle>
    </a:band1V>
    <a:band2V>
      <a:tcTx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accent6"/>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21" name="Shape 21"/>
        <p:cNvGrpSpPr/>
        <p:nvPr/>
      </p:nvGrpSpPr>
      <p:grpSpPr>
        <a:xfrm>
          <a:off x="0" y="0"/>
          <a:ext cx="0" cy="0"/>
          <a:chOff x="0" y="0"/>
          <a:chExt cx="0" cy="0"/>
        </a:xfrm>
      </p:grpSpPr>
      <p:sp>
        <p:nvSpPr>
          <p:cNvPr id="22" name="Google Shape;22;p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4" name="Google Shape;24;p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8" name="Shape 28"/>
        <p:cNvGrpSpPr/>
        <p:nvPr/>
      </p:nvGrpSpPr>
      <p:grpSpPr>
        <a:xfrm>
          <a:off x="0" y="0"/>
          <a:ext cx="0" cy="0"/>
          <a:chOff x="0" y="0"/>
          <a:chExt cx="0" cy="0"/>
        </a:xfrm>
      </p:grpSpPr>
      <p:sp>
        <p:nvSpPr>
          <p:cNvPr id="29" name="Google Shape;2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35" name="Shape 35"/>
        <p:cNvGrpSpPr/>
        <p:nvPr/>
      </p:nvGrpSpPr>
      <p:grpSpPr>
        <a:xfrm>
          <a:off x="0" y="0"/>
          <a:ext cx="0" cy="0"/>
          <a:chOff x="0" y="0"/>
          <a:chExt cx="0" cy="0"/>
        </a:xfrm>
      </p:grpSpPr>
      <p:sp>
        <p:nvSpPr>
          <p:cNvPr id="36" name="Google Shape;36;p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8" name="Google Shape;38;p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 name="Google Shape;3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2" name="Shape 42"/>
        <p:cNvGrpSpPr/>
        <p:nvPr/>
      </p:nvGrpSpPr>
      <p:grpSpPr>
        <a:xfrm>
          <a:off x="0" y="0"/>
          <a:ext cx="0" cy="0"/>
          <a:chOff x="0" y="0"/>
          <a:chExt cx="0" cy="0"/>
        </a:xfrm>
      </p:grpSpPr>
      <p:sp>
        <p:nvSpPr>
          <p:cNvPr id="43" name="Google Shape;43;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51" name="Shape 51"/>
        <p:cNvGrpSpPr/>
        <p:nvPr/>
      </p:nvGrpSpPr>
      <p:grpSpPr>
        <a:xfrm>
          <a:off x="0" y="0"/>
          <a:ext cx="0" cy="0"/>
          <a:chOff x="0" y="0"/>
          <a:chExt cx="0" cy="0"/>
        </a:xfrm>
      </p:grpSpPr>
      <p:sp>
        <p:nvSpPr>
          <p:cNvPr id="52" name="Google Shape;5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4" name="Google Shape;5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57" name="Shape 57"/>
        <p:cNvGrpSpPr/>
        <p:nvPr/>
      </p:nvGrpSpPr>
      <p:grpSpPr>
        <a:xfrm>
          <a:off x="0" y="0"/>
          <a:ext cx="0" cy="0"/>
          <a:chOff x="0" y="0"/>
          <a:chExt cx="0" cy="0"/>
        </a:xfrm>
      </p:grpSpPr>
      <p:sp>
        <p:nvSpPr>
          <p:cNvPr id="58" name="Google Shape;58;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0" name="Google Shape;6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63" name="Shape 63"/>
        <p:cNvGrpSpPr/>
        <p:nvPr/>
      </p:nvGrpSpPr>
      <p:grpSpPr>
        <a:xfrm>
          <a:off x="0" y="0"/>
          <a:ext cx="0" cy="0"/>
          <a:chOff x="0" y="0"/>
          <a:chExt cx="0" cy="0"/>
        </a:xfrm>
      </p:grpSpPr>
      <p:sp>
        <p:nvSpPr>
          <p:cNvPr id="64" name="Google Shape;6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68" name="Shape 68"/>
        <p:cNvGrpSpPr/>
        <p:nvPr/>
      </p:nvGrpSpPr>
      <p:grpSpPr>
        <a:xfrm>
          <a:off x="0" y="0"/>
          <a:ext cx="0" cy="0"/>
          <a:chOff x="0" y="0"/>
          <a:chExt cx="0" cy="0"/>
        </a:xfrm>
      </p:grpSpPr>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hyperlink" Target="http://sunlightfond.ru/vesennyaya-nedelya-dobra-v-nmits-im-a-n-bakuleva/" TargetMode="External"/><Relationship Id="rId5" Type="http://schemas.openxmlformats.org/officeDocument/2006/relationships/hyperlink" Target="https://www.facebook.com/solncepodari/photos/a.932263356862948/2324142861008317/?type=3" TargetMode="External"/><Relationship Id="rId6" Type="http://schemas.openxmlformats.org/officeDocument/2006/relationships/hyperlink" Target="http://sunlightfond.ru/vesennyaya-nedelya-dobra-trenirovka-po-igre-chto-gde-kogd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4400"/>
              <a:buFont typeface="Calibri"/>
              <a:buNone/>
            </a:pPr>
            <a:r>
              <a:rPr b="1" lang="ru-RU">
                <a:solidFill>
                  <a:srgbClr val="7030A0"/>
                </a:solidFill>
              </a:rPr>
              <a:t>Годовой отчет, 2019 год.</a:t>
            </a:r>
            <a:endParaRPr b="1">
              <a:solidFill>
                <a:srgbClr val="7030A0"/>
              </a:solidFill>
            </a:endParaRPr>
          </a:p>
        </p:txBody>
      </p:sp>
      <p:pic>
        <p:nvPicPr>
          <p:cNvPr id="89" name="Google Shape;89;p13"/>
          <p:cNvPicPr preferRelativeResize="0"/>
          <p:nvPr>
            <p:ph idx="1" type="body"/>
          </p:nvPr>
        </p:nvPicPr>
        <p:blipFill rotWithShape="1">
          <a:blip r:embed="rId3">
            <a:alphaModFix/>
          </a:blip>
          <a:srcRect b="0" l="0" r="0" t="0"/>
          <a:stretch/>
        </p:blipFill>
        <p:spPr>
          <a:xfrm>
            <a:off x="838200" y="2474434"/>
            <a:ext cx="10515600" cy="3053720"/>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51" name="Shape 151"/>
        <p:cNvGrpSpPr/>
        <p:nvPr/>
      </p:nvGrpSpPr>
      <p:grpSpPr>
        <a:xfrm>
          <a:off x="0" y="0"/>
          <a:ext cx="0" cy="0"/>
          <a:chOff x="0" y="0"/>
          <a:chExt cx="0" cy="0"/>
        </a:xfrm>
      </p:grpSpPr>
      <p:sp>
        <p:nvSpPr>
          <p:cNvPr id="152" name="Google Shape;15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2400"/>
              <a:buFont typeface="Calibri"/>
              <a:buNone/>
            </a:pPr>
            <a:r>
              <a:rPr b="1" lang="ru-RU" sz="2400">
                <a:solidFill>
                  <a:srgbClr val="7030A0"/>
                </a:solidFill>
              </a:rPr>
              <a:t>Благотворительная Акция «День Красоты» в перинатальных центрах</a:t>
            </a:r>
            <a:br>
              <a:rPr b="1" lang="ru-RU" sz="2400">
                <a:solidFill>
                  <a:srgbClr val="7030A0"/>
                </a:solidFill>
              </a:rPr>
            </a:br>
            <a:r>
              <a:rPr b="1" lang="ru-RU" sz="2400">
                <a:solidFill>
                  <a:srgbClr val="7030A0"/>
                </a:solidFill>
              </a:rPr>
              <a:t> г. Москвы и области.</a:t>
            </a:r>
            <a:br>
              <a:rPr b="1" lang="ru-RU" sz="2400">
                <a:solidFill>
                  <a:srgbClr val="7030A0"/>
                </a:solidFill>
              </a:rPr>
            </a:br>
            <a:r>
              <a:rPr b="1" lang="ru-RU" sz="2400">
                <a:solidFill>
                  <a:srgbClr val="7030A0"/>
                </a:solidFill>
              </a:rPr>
              <a:t> 8 детских клинических больницах перинатальных центров и в 1-м родильном доме. Более 1000 молодых мам  стали участниками акции  и получили  подарки. </a:t>
            </a:r>
            <a:endParaRPr b="1" sz="2400">
              <a:solidFill>
                <a:srgbClr val="7030A0"/>
              </a:solidFill>
            </a:endParaRPr>
          </a:p>
        </p:txBody>
      </p:sp>
      <p:pic>
        <p:nvPicPr>
          <p:cNvPr id="153" name="Google Shape;153;p22"/>
          <p:cNvPicPr preferRelativeResize="0"/>
          <p:nvPr>
            <p:ph idx="1" type="body"/>
          </p:nvPr>
        </p:nvPicPr>
        <p:blipFill rotWithShape="1">
          <a:blip r:embed="rId3">
            <a:alphaModFix/>
          </a:blip>
          <a:srcRect b="0" l="0" r="0" t="0"/>
          <a:stretch/>
        </p:blipFill>
        <p:spPr>
          <a:xfrm>
            <a:off x="1253331" y="1825625"/>
            <a:ext cx="4351338" cy="4351338"/>
          </a:xfrm>
          <a:prstGeom prst="rect">
            <a:avLst/>
          </a:prstGeom>
          <a:noFill/>
          <a:ln>
            <a:noFill/>
          </a:ln>
        </p:spPr>
      </p:pic>
      <p:pic>
        <p:nvPicPr>
          <p:cNvPr id="154" name="Google Shape;154;p22"/>
          <p:cNvPicPr preferRelativeResize="0"/>
          <p:nvPr>
            <p:ph idx="2" type="body"/>
          </p:nvPr>
        </p:nvPicPr>
        <p:blipFill rotWithShape="1">
          <a:blip r:embed="rId4">
            <a:alphaModFix/>
          </a:blip>
          <a:srcRect b="0" l="0" r="0" t="0"/>
          <a:stretch/>
        </p:blipFill>
        <p:spPr>
          <a:xfrm>
            <a:off x="6141720" y="1825625"/>
            <a:ext cx="5684520" cy="4351337"/>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58" name="Shape 158"/>
        <p:cNvGrpSpPr/>
        <p:nvPr/>
      </p:nvGrpSpPr>
      <p:grpSpPr>
        <a:xfrm>
          <a:off x="0" y="0"/>
          <a:ext cx="0" cy="0"/>
          <a:chOff x="0" y="0"/>
          <a:chExt cx="0" cy="0"/>
        </a:xfrm>
      </p:grpSpPr>
      <p:sp>
        <p:nvSpPr>
          <p:cNvPr id="159" name="Google Shape;159;p23"/>
          <p:cNvSpPr txBox="1"/>
          <p:nvPr>
            <p:ph type="title"/>
          </p:nvPr>
        </p:nvSpPr>
        <p:spPr>
          <a:xfrm>
            <a:off x="839788" y="457200"/>
            <a:ext cx="4768532" cy="111252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3200"/>
              <a:buFont typeface="Calibri"/>
              <a:buNone/>
            </a:pPr>
            <a:r>
              <a:rPr b="1" lang="ru-RU">
                <a:solidFill>
                  <a:srgbClr val="7030A0"/>
                </a:solidFill>
              </a:rPr>
              <a:t>БлагоУжин в «Турандоте», март</a:t>
            </a:r>
            <a:endParaRPr b="1">
              <a:solidFill>
                <a:srgbClr val="7030A0"/>
              </a:solidFill>
            </a:endParaRPr>
          </a:p>
        </p:txBody>
      </p:sp>
      <p:pic>
        <p:nvPicPr>
          <p:cNvPr id="160" name="Google Shape;160;p23"/>
          <p:cNvPicPr preferRelativeResize="0"/>
          <p:nvPr>
            <p:ph idx="1" type="body"/>
          </p:nvPr>
        </p:nvPicPr>
        <p:blipFill rotWithShape="1">
          <a:blip r:embed="rId3">
            <a:alphaModFix/>
          </a:blip>
          <a:srcRect b="0" l="0" r="0" t="0"/>
          <a:stretch/>
        </p:blipFill>
        <p:spPr>
          <a:xfrm>
            <a:off x="5983288" y="1328736"/>
            <a:ext cx="5370512" cy="4736783"/>
          </a:xfrm>
          <a:prstGeom prst="rect">
            <a:avLst/>
          </a:prstGeom>
          <a:noFill/>
          <a:ln>
            <a:noFill/>
          </a:ln>
        </p:spPr>
      </p:pic>
      <p:sp>
        <p:nvSpPr>
          <p:cNvPr id="161" name="Google Shape;161;p23"/>
          <p:cNvSpPr txBox="1"/>
          <p:nvPr>
            <p:ph idx="2" type="body"/>
          </p:nvPr>
        </p:nvSpPr>
        <p:spPr>
          <a:xfrm>
            <a:off x="839788" y="1569720"/>
            <a:ext cx="4661852" cy="5059680"/>
          </a:xfrm>
          <a:prstGeom prst="rect">
            <a:avLst/>
          </a:prstGeom>
          <a:gradFill>
            <a:gsLst>
              <a:gs pos="0">
                <a:srgbClr val="FEFBF1"/>
              </a:gs>
              <a:gs pos="74000">
                <a:srgbClr val="FFE28B"/>
              </a:gs>
              <a:gs pos="83000">
                <a:srgbClr val="FFE28B"/>
              </a:gs>
              <a:gs pos="100000">
                <a:srgbClr val="FEEBB2"/>
              </a:gs>
            </a:gsLst>
            <a:lin ang="5400000" scaled="0"/>
          </a:gra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t/>
            </a:r>
            <a:endParaRPr i="1" sz="1800"/>
          </a:p>
          <a:p>
            <a:pPr indent="0" lvl="0" marL="0" rtl="0" algn="l">
              <a:lnSpc>
                <a:spcPct val="90000"/>
              </a:lnSpc>
              <a:spcBef>
                <a:spcPts val="1000"/>
              </a:spcBef>
              <a:spcAft>
                <a:spcPts val="0"/>
              </a:spcAft>
              <a:buClr>
                <a:schemeClr val="dk1"/>
              </a:buClr>
              <a:buSzPts val="1800"/>
              <a:buNone/>
            </a:pPr>
            <a:r>
              <a:rPr i="1" lang="ru-RU" sz="1800"/>
              <a:t>27 марта 2019 года в Москве  в одном из известных достопримечательностей Москвы, самом изысканном, модном месте ресторане «Турандот», состоялся первый «БлагоУжин», организованный благотворительным фондом помощи детям, рожденным раньше срока, Подари солнечный свет.</a:t>
            </a:r>
            <a:endParaRPr/>
          </a:p>
          <a:p>
            <a:pPr indent="0" lvl="0" marL="0" rtl="0" algn="l">
              <a:lnSpc>
                <a:spcPct val="90000"/>
              </a:lnSpc>
              <a:spcBef>
                <a:spcPts val="1000"/>
              </a:spcBef>
              <a:spcAft>
                <a:spcPts val="0"/>
              </a:spcAft>
              <a:buClr>
                <a:srgbClr val="7030A0"/>
              </a:buClr>
              <a:buSzPts val="2800"/>
              <a:buNone/>
            </a:pPr>
            <a:r>
              <a:rPr b="1" lang="ru-RU" sz="2800">
                <a:solidFill>
                  <a:srgbClr val="7030A0"/>
                </a:solidFill>
              </a:rPr>
              <a:t>100 620 рублей! </a:t>
            </a:r>
            <a:r>
              <a:rPr i="1" lang="ru-RU" sz="1800"/>
              <a:t>Столько чаевых собрали в этот вечер, которые будут направлены  на  реабилитационную программу подопечных фонда «Подари солнечный свет», рожденных раньше срока.</a:t>
            </a:r>
            <a:endParaRPr/>
          </a:p>
          <a:p>
            <a:pPr indent="0" lvl="0" marL="0" rtl="0" algn="l">
              <a:lnSpc>
                <a:spcPct val="90000"/>
              </a:lnSpc>
              <a:spcBef>
                <a:spcPts val="1000"/>
              </a:spcBef>
              <a:spcAft>
                <a:spcPts val="0"/>
              </a:spcAft>
              <a:buClr>
                <a:schemeClr val="dk1"/>
              </a:buClr>
              <a:buSzPts val="1800"/>
              <a:buNone/>
            </a:pPr>
            <a:r>
              <a:t/>
            </a:r>
            <a:endParaRPr sz="1800"/>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65" name="Shape 165"/>
        <p:cNvGrpSpPr/>
        <p:nvPr/>
      </p:nvGrpSpPr>
      <p:grpSpPr>
        <a:xfrm>
          <a:off x="0" y="0"/>
          <a:ext cx="0" cy="0"/>
          <a:chOff x="0" y="0"/>
          <a:chExt cx="0" cy="0"/>
        </a:xfrm>
      </p:grpSpPr>
      <p:sp>
        <p:nvSpPr>
          <p:cNvPr id="166" name="Google Shape;166;p24"/>
          <p:cNvSpPr txBox="1"/>
          <p:nvPr>
            <p:ph type="title"/>
          </p:nvPr>
        </p:nvSpPr>
        <p:spPr>
          <a:xfrm>
            <a:off x="1005840" y="457200"/>
            <a:ext cx="4556760" cy="105156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3200"/>
              <a:buFont typeface="Calibri"/>
              <a:buNone/>
            </a:pPr>
            <a:r>
              <a:rPr b="1" lang="ru-RU">
                <a:solidFill>
                  <a:srgbClr val="7030A0"/>
                </a:solidFill>
              </a:rPr>
              <a:t>Весенняя Неделя Добра, апрель</a:t>
            </a:r>
            <a:endParaRPr b="1">
              <a:solidFill>
                <a:srgbClr val="7030A0"/>
              </a:solidFill>
            </a:endParaRPr>
          </a:p>
        </p:txBody>
      </p:sp>
      <p:pic>
        <p:nvPicPr>
          <p:cNvPr id="167" name="Google Shape;167;p24"/>
          <p:cNvPicPr preferRelativeResize="0"/>
          <p:nvPr>
            <p:ph idx="1" type="body"/>
          </p:nvPr>
        </p:nvPicPr>
        <p:blipFill rotWithShape="1">
          <a:blip r:embed="rId3">
            <a:alphaModFix/>
          </a:blip>
          <a:srcRect b="0" l="0" r="0" t="0"/>
          <a:stretch/>
        </p:blipFill>
        <p:spPr>
          <a:xfrm>
            <a:off x="6019800" y="1581150"/>
            <a:ext cx="5852160" cy="3686175"/>
          </a:xfrm>
          <a:prstGeom prst="rect">
            <a:avLst/>
          </a:prstGeom>
          <a:noFill/>
          <a:ln>
            <a:noFill/>
          </a:ln>
        </p:spPr>
      </p:pic>
      <p:sp>
        <p:nvSpPr>
          <p:cNvPr id="168" name="Google Shape;168;p24"/>
          <p:cNvSpPr txBox="1"/>
          <p:nvPr>
            <p:ph idx="2" type="body"/>
          </p:nvPr>
        </p:nvSpPr>
        <p:spPr>
          <a:xfrm>
            <a:off x="839788" y="1676400"/>
            <a:ext cx="5180012" cy="4404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ru-RU" sz="2000"/>
              <a:t>Весенняя неделя добра в НМИЦ им.А.Н.Бакулева!</a:t>
            </a:r>
            <a:endParaRPr/>
          </a:p>
          <a:p>
            <a:pPr indent="0" lvl="0" marL="0" rtl="0" algn="l">
              <a:lnSpc>
                <a:spcPct val="90000"/>
              </a:lnSpc>
              <a:spcBef>
                <a:spcPts val="1000"/>
              </a:spcBef>
              <a:spcAft>
                <a:spcPts val="0"/>
              </a:spcAft>
              <a:buClr>
                <a:schemeClr val="dk1"/>
              </a:buClr>
              <a:buSzPts val="1600"/>
              <a:buNone/>
            </a:pPr>
            <a:r>
              <a:rPr lang="ru-RU" u="sng">
                <a:solidFill>
                  <a:schemeClr val="hlink"/>
                </a:solidFill>
                <a:hlinkClick r:id="rId4"/>
              </a:rPr>
              <a:t>http://sunlightfond.ru/vesennyaya-nedelya-dobra-v-nmits-im-a-n-bakuleva/. https://www.instagram.com/p/Bwji-5vFP7C/. </a:t>
            </a:r>
            <a:r>
              <a:rPr lang="ru-RU" u="sng">
                <a:solidFill>
                  <a:schemeClr val="hlink"/>
                </a:solidFill>
                <a:hlinkClick r:id="rId5"/>
              </a:rPr>
              <a:t>https://www.facebook.com/solncepodari/photos/a.932263356862948/2324142861008317/?type=3</a:t>
            </a:r>
            <a:endParaRPr u="sng"/>
          </a:p>
          <a:p>
            <a:pPr indent="0" lvl="0" marL="0" rtl="0" algn="l">
              <a:lnSpc>
                <a:spcPct val="90000"/>
              </a:lnSpc>
              <a:spcBef>
                <a:spcPts val="1000"/>
              </a:spcBef>
              <a:spcAft>
                <a:spcPts val="0"/>
              </a:spcAft>
              <a:buClr>
                <a:schemeClr val="dk1"/>
              </a:buClr>
              <a:buSzPts val="2000"/>
              <a:buNone/>
            </a:pPr>
            <a:r>
              <a:rPr b="1" lang="ru-RU" sz="2000"/>
              <a:t>Весенняя неделя добра. Тренировка по игре «Что?Где?Когда?»</a:t>
            </a:r>
            <a:endParaRPr/>
          </a:p>
          <a:p>
            <a:pPr indent="0" lvl="0" marL="0" rtl="0" algn="l">
              <a:lnSpc>
                <a:spcPct val="90000"/>
              </a:lnSpc>
              <a:spcBef>
                <a:spcPts val="1000"/>
              </a:spcBef>
              <a:spcAft>
                <a:spcPts val="0"/>
              </a:spcAft>
              <a:buClr>
                <a:schemeClr val="dk1"/>
              </a:buClr>
              <a:buSzPts val="1600"/>
              <a:buNone/>
            </a:pPr>
            <a:r>
              <a:rPr lang="ru-RU" u="sng">
                <a:solidFill>
                  <a:schemeClr val="hlink"/>
                </a:solidFill>
                <a:hlinkClick r:id="rId6"/>
              </a:rPr>
              <a:t>http://sunlightfond.ru/vesennyaya-nedelya-dobra-trenirovka-po-igre-chto-gde-kogda/</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72" name="Shape 172"/>
        <p:cNvGrpSpPr/>
        <p:nvPr/>
      </p:nvGrpSpPr>
      <p:grpSpPr>
        <a:xfrm>
          <a:off x="0" y="0"/>
          <a:ext cx="0" cy="0"/>
          <a:chOff x="0" y="0"/>
          <a:chExt cx="0" cy="0"/>
        </a:xfrm>
      </p:grpSpPr>
      <p:sp>
        <p:nvSpPr>
          <p:cNvPr id="173" name="Google Shape;173;p25"/>
          <p:cNvSpPr txBox="1"/>
          <p:nvPr>
            <p:ph type="title"/>
          </p:nvPr>
        </p:nvSpPr>
        <p:spPr>
          <a:xfrm>
            <a:off x="839788" y="457200"/>
            <a:ext cx="4555172"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2880"/>
              <a:buFont typeface="Calibri"/>
              <a:buNone/>
            </a:pPr>
            <a:r>
              <a:rPr b="1" lang="ru-RU" sz="2880">
                <a:solidFill>
                  <a:srgbClr val="FF0000"/>
                </a:solidFill>
              </a:rPr>
              <a:t>День Детского Сердца! </a:t>
            </a:r>
            <a:r>
              <a:rPr b="1" lang="ru-RU" sz="2880">
                <a:solidFill>
                  <a:srgbClr val="7030A0"/>
                </a:solidFill>
              </a:rPr>
              <a:t>Май.</a:t>
            </a:r>
            <a:endParaRPr b="1" sz="2880">
              <a:solidFill>
                <a:srgbClr val="7030A0"/>
              </a:solidFill>
            </a:endParaRPr>
          </a:p>
        </p:txBody>
      </p:sp>
      <p:pic>
        <p:nvPicPr>
          <p:cNvPr id="174" name="Google Shape;174;p25"/>
          <p:cNvPicPr preferRelativeResize="0"/>
          <p:nvPr>
            <p:ph idx="1" type="body"/>
          </p:nvPr>
        </p:nvPicPr>
        <p:blipFill rotWithShape="1">
          <a:blip r:embed="rId3">
            <a:alphaModFix/>
          </a:blip>
          <a:srcRect b="0" l="0" r="0" t="0"/>
          <a:stretch/>
        </p:blipFill>
        <p:spPr>
          <a:xfrm>
            <a:off x="6294120" y="1138236"/>
            <a:ext cx="5486400" cy="4942523"/>
          </a:xfrm>
          <a:prstGeom prst="rect">
            <a:avLst/>
          </a:prstGeom>
          <a:noFill/>
          <a:ln>
            <a:noFill/>
          </a:ln>
        </p:spPr>
      </p:pic>
      <p:sp>
        <p:nvSpPr>
          <p:cNvPr id="175" name="Google Shape;175;p25"/>
          <p:cNvSpPr txBox="1"/>
          <p:nvPr>
            <p:ph idx="2" type="body"/>
          </p:nvPr>
        </p:nvSpPr>
        <p:spPr>
          <a:xfrm>
            <a:off x="839788" y="1600199"/>
            <a:ext cx="4905692" cy="448055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800"/>
              <a:buNone/>
            </a:pPr>
            <a:r>
              <a:rPr b="1" i="1" lang="ru-RU" sz="1800"/>
              <a:t>БФ «Подари солнечный свет»</a:t>
            </a:r>
            <a:r>
              <a:rPr i="1" lang="ru-RU" sz="1800"/>
              <a:t> проводил  мероприятие </a:t>
            </a:r>
            <a:r>
              <a:rPr b="1" i="1" lang="ru-RU" sz="1800"/>
              <a:t>«День Детского Сердца» </a:t>
            </a:r>
            <a:r>
              <a:rPr i="1" lang="ru-RU" sz="1800"/>
              <a:t>в научном центре сердечно-сосудистой хирургии им. А.Н Бакулева 19 мая! </a:t>
            </a:r>
            <a:r>
              <a:rPr b="1" i="1" lang="ru-RU" sz="1800"/>
              <a:t>Цель и задача Дня  Детского Сердца</a:t>
            </a:r>
            <a:r>
              <a:rPr i="1" lang="ru-RU" sz="1800"/>
              <a:t> это -привлечение  широкого внимания со стороны общества  к существующей проблеме. Сократить смертность среди новорожденных детей. Ну и,конечно, порадовать подарками детей, которые находятся на длительном лечении на пути к выздоровлению!</a:t>
            </a:r>
            <a:endParaRPr/>
          </a:p>
          <a:p>
            <a:pPr indent="0" lvl="0" marL="0" rtl="0" algn="just">
              <a:lnSpc>
                <a:spcPct val="90000"/>
              </a:lnSpc>
              <a:spcBef>
                <a:spcPts val="1000"/>
              </a:spcBef>
              <a:spcAft>
                <a:spcPts val="0"/>
              </a:spcAft>
              <a:buClr>
                <a:schemeClr val="dk1"/>
              </a:buClr>
              <a:buSzPts val="1800"/>
              <a:buNone/>
            </a:pPr>
            <a:r>
              <a:rPr i="1" lang="ru-RU" sz="1800"/>
              <a:t>Собрано: Альбомов,карандашей,фломастеров</a:t>
            </a:r>
            <a:endParaRPr/>
          </a:p>
          <a:p>
            <a:pPr indent="0" lvl="0" marL="0" rtl="0" algn="just">
              <a:lnSpc>
                <a:spcPct val="90000"/>
              </a:lnSpc>
              <a:spcBef>
                <a:spcPts val="1000"/>
              </a:spcBef>
              <a:spcAft>
                <a:spcPts val="0"/>
              </a:spcAft>
              <a:buClr>
                <a:schemeClr val="dk1"/>
              </a:buClr>
              <a:buSzPts val="1800"/>
              <a:buNone/>
            </a:pPr>
            <a:r>
              <a:rPr i="1" lang="ru-RU" sz="1800"/>
              <a:t>и передано детям-более </a:t>
            </a:r>
            <a:r>
              <a:rPr b="1" i="1" lang="ru-RU" sz="2800">
                <a:solidFill>
                  <a:srgbClr val="7030A0"/>
                </a:solidFill>
              </a:rPr>
              <a:t>300</a:t>
            </a:r>
            <a:r>
              <a:rPr b="1" i="1" lang="ru-RU" sz="1800">
                <a:solidFill>
                  <a:srgbClr val="7030A0"/>
                </a:solidFill>
              </a:rPr>
              <a:t> </a:t>
            </a:r>
            <a:r>
              <a:rPr i="1" lang="ru-RU" sz="1800"/>
              <a:t>штук</a:t>
            </a:r>
            <a:endParaRPr/>
          </a:p>
          <a:p>
            <a:pPr indent="0" lvl="0" marL="0" rtl="0" algn="just">
              <a:lnSpc>
                <a:spcPct val="90000"/>
              </a:lnSpc>
              <a:spcBef>
                <a:spcPts val="1000"/>
              </a:spcBef>
              <a:spcAft>
                <a:spcPts val="0"/>
              </a:spcAft>
              <a:buClr>
                <a:schemeClr val="dk1"/>
              </a:buClr>
              <a:buSzPts val="1700"/>
              <a:buNone/>
            </a:pPr>
            <a:r>
              <a:t/>
            </a:r>
            <a:endParaRPr sz="1700"/>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79" name="Shape 179"/>
        <p:cNvGrpSpPr/>
        <p:nvPr/>
      </p:nvGrpSpPr>
      <p:grpSpPr>
        <a:xfrm>
          <a:off x="0" y="0"/>
          <a:ext cx="0" cy="0"/>
          <a:chOff x="0" y="0"/>
          <a:chExt cx="0" cy="0"/>
        </a:xfrm>
      </p:grpSpPr>
      <p:sp>
        <p:nvSpPr>
          <p:cNvPr id="180" name="Google Shape;180;p26"/>
          <p:cNvSpPr txBox="1"/>
          <p:nvPr>
            <p:ph type="title"/>
          </p:nvPr>
        </p:nvSpPr>
        <p:spPr>
          <a:xfrm>
            <a:off x="1021079" y="274320"/>
            <a:ext cx="10255827" cy="1991678"/>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2520"/>
              <a:buFont typeface="Calibri"/>
              <a:buNone/>
            </a:pPr>
            <a:r>
              <a:rPr b="1" lang="ru-RU" sz="2520">
                <a:solidFill>
                  <a:srgbClr val="7030A0"/>
                </a:solidFill>
              </a:rPr>
              <a:t>												</a:t>
            </a:r>
            <a:r>
              <a:rPr b="1" lang="ru-RU" sz="1979">
                <a:solidFill>
                  <a:srgbClr val="7030A0"/>
                </a:solidFill>
              </a:rPr>
              <a:t>Проект «Глазами детскими на мир»</a:t>
            </a:r>
            <a:br>
              <a:rPr b="1" lang="ru-RU" sz="1979">
                <a:solidFill>
                  <a:srgbClr val="7030A0"/>
                </a:solidFill>
              </a:rPr>
            </a:br>
            <a:r>
              <a:rPr b="1" lang="ru-RU" sz="1979">
                <a:solidFill>
                  <a:srgbClr val="7030A0"/>
                </a:solidFill>
              </a:rPr>
              <a:t>Ежегодный Третий инклюзивный культурно-благотворительный фестиваль детского творчества «Глазами детскими на мир» на Манежной площади ,26 мая 2019, приуроченного к Международному Дню Защиты Детей.</a:t>
            </a:r>
            <a:br>
              <a:rPr b="1" lang="ru-RU" sz="1979">
                <a:solidFill>
                  <a:srgbClr val="7030A0"/>
                </a:solidFill>
              </a:rPr>
            </a:br>
            <a:r>
              <a:rPr b="1" lang="ru-RU" sz="2430">
                <a:solidFill>
                  <a:srgbClr val="7030A0"/>
                </a:solidFill>
              </a:rPr>
              <a:t>Охват более 5000 зрителей.</a:t>
            </a:r>
            <a:endParaRPr b="1" sz="2430">
              <a:solidFill>
                <a:srgbClr val="7030A0"/>
              </a:solidFill>
            </a:endParaRPr>
          </a:p>
        </p:txBody>
      </p:sp>
      <p:pic>
        <p:nvPicPr>
          <p:cNvPr id="181" name="Google Shape;181;p26"/>
          <p:cNvPicPr preferRelativeResize="0"/>
          <p:nvPr>
            <p:ph idx="1" type="body"/>
          </p:nvPr>
        </p:nvPicPr>
        <p:blipFill rotWithShape="1">
          <a:blip r:embed="rId3">
            <a:alphaModFix/>
          </a:blip>
          <a:srcRect b="0" l="0" r="0" t="0"/>
          <a:stretch/>
        </p:blipFill>
        <p:spPr>
          <a:xfrm>
            <a:off x="838200" y="2265998"/>
            <a:ext cx="5181600" cy="3470592"/>
          </a:xfrm>
          <a:prstGeom prst="rect">
            <a:avLst/>
          </a:prstGeom>
          <a:noFill/>
          <a:ln>
            <a:noFill/>
          </a:ln>
        </p:spPr>
      </p:pic>
      <p:pic>
        <p:nvPicPr>
          <p:cNvPr id="182" name="Google Shape;182;p26"/>
          <p:cNvPicPr preferRelativeResize="0"/>
          <p:nvPr>
            <p:ph idx="2" type="body"/>
          </p:nvPr>
        </p:nvPicPr>
        <p:blipFill rotWithShape="1">
          <a:blip r:embed="rId4">
            <a:alphaModFix/>
          </a:blip>
          <a:srcRect b="0" l="0" r="0" t="0"/>
          <a:stretch/>
        </p:blipFill>
        <p:spPr>
          <a:xfrm>
            <a:off x="6173585" y="2274325"/>
            <a:ext cx="5178829" cy="3453938"/>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86" name="Shape 186"/>
        <p:cNvGrpSpPr/>
        <p:nvPr/>
      </p:nvGrpSpPr>
      <p:grpSpPr>
        <a:xfrm>
          <a:off x="0" y="0"/>
          <a:ext cx="0" cy="0"/>
          <a:chOff x="0" y="0"/>
          <a:chExt cx="0" cy="0"/>
        </a:xfrm>
      </p:grpSpPr>
      <p:sp>
        <p:nvSpPr>
          <p:cNvPr id="187" name="Google Shape;187;p27"/>
          <p:cNvSpPr txBox="1"/>
          <p:nvPr>
            <p:ph type="title"/>
          </p:nvPr>
        </p:nvSpPr>
        <p:spPr>
          <a:xfrm>
            <a:off x="839788" y="457200"/>
            <a:ext cx="5408612" cy="131064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880"/>
              <a:buFont typeface="Calibri"/>
              <a:buNone/>
            </a:pPr>
            <a:r>
              <a:rPr b="1" lang="ru-RU" sz="2880">
                <a:solidFill>
                  <a:srgbClr val="7030A0"/>
                </a:solidFill>
              </a:rPr>
              <a:t>Стань «Первым на Первом»! Участие фонда в проекте </a:t>
            </a:r>
            <a:br>
              <a:rPr b="1" lang="ru-RU" sz="2880">
                <a:solidFill>
                  <a:srgbClr val="7030A0"/>
                </a:solidFill>
              </a:rPr>
            </a:br>
            <a:r>
              <a:rPr b="1" lang="ru-RU" sz="2880">
                <a:solidFill>
                  <a:srgbClr val="7030A0"/>
                </a:solidFill>
              </a:rPr>
              <a:t>1 канала.</a:t>
            </a:r>
            <a:endParaRPr b="1" sz="2880">
              <a:solidFill>
                <a:srgbClr val="7030A0"/>
              </a:solidFill>
            </a:endParaRPr>
          </a:p>
        </p:txBody>
      </p:sp>
      <p:pic>
        <p:nvPicPr>
          <p:cNvPr id="188" name="Google Shape;188;p27"/>
          <p:cNvPicPr preferRelativeResize="0"/>
          <p:nvPr>
            <p:ph idx="1" type="body"/>
          </p:nvPr>
        </p:nvPicPr>
        <p:blipFill rotWithShape="1">
          <a:blip r:embed="rId3">
            <a:alphaModFix/>
          </a:blip>
          <a:srcRect b="0" l="0" r="0" t="0"/>
          <a:stretch/>
        </p:blipFill>
        <p:spPr>
          <a:xfrm>
            <a:off x="6676230" y="1143000"/>
            <a:ext cx="4845209" cy="4725988"/>
          </a:xfrm>
          <a:prstGeom prst="rect">
            <a:avLst/>
          </a:prstGeom>
          <a:noFill/>
          <a:ln>
            <a:noFill/>
          </a:ln>
        </p:spPr>
      </p:pic>
      <p:sp>
        <p:nvSpPr>
          <p:cNvPr id="189" name="Google Shape;189;p27"/>
          <p:cNvSpPr txBox="1"/>
          <p:nvPr>
            <p:ph idx="2" type="body"/>
          </p:nvPr>
        </p:nvSpPr>
        <p:spPr>
          <a:xfrm>
            <a:off x="839788" y="2057400"/>
            <a:ext cx="5195252" cy="38115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i="1" lang="ru-RU" sz="1800"/>
              <a:t>Третий год подряд фонд принимает участие в Благоворительной Акции 1 канала «Стань Первым на Первом»!</a:t>
            </a:r>
            <a:endParaRPr/>
          </a:p>
          <a:p>
            <a:pPr indent="0" lvl="0" marL="0" rtl="0" algn="l">
              <a:lnSpc>
                <a:spcPct val="90000"/>
              </a:lnSpc>
              <a:spcBef>
                <a:spcPts val="1000"/>
              </a:spcBef>
              <a:spcAft>
                <a:spcPts val="0"/>
              </a:spcAft>
              <a:buClr>
                <a:schemeClr val="dk1"/>
              </a:buClr>
              <a:buSzPts val="1800"/>
              <a:buNone/>
            </a:pPr>
            <a:r>
              <a:rPr b="1" i="1" lang="ru-RU" sz="1800"/>
              <a:t>Фондом переданы подарки в отделения выхаживания и интенсивной терапии, а также </a:t>
            </a:r>
            <a:r>
              <a:rPr b="1" i="1" lang="ru-RU" sz="2000">
                <a:solidFill>
                  <a:srgbClr val="7030A0"/>
                </a:solidFill>
              </a:rPr>
              <a:t>телевизор</a:t>
            </a:r>
            <a:r>
              <a:rPr b="1" i="1" lang="ru-RU" sz="1800"/>
              <a:t> для просмотра лекций в рамках работы школы Новая жизнь вместе в комнату грудного вскармливания и психологической разгрузки в городе Чебоксары.</a:t>
            </a:r>
            <a:endParaRPr/>
          </a:p>
          <a:p>
            <a:pPr indent="0" lvl="0" marL="0" rtl="0" algn="l">
              <a:lnSpc>
                <a:spcPct val="90000"/>
              </a:lnSpc>
              <a:spcBef>
                <a:spcPts val="1000"/>
              </a:spcBef>
              <a:spcAft>
                <a:spcPts val="0"/>
              </a:spcAft>
              <a:buClr>
                <a:schemeClr val="dk1"/>
              </a:buClr>
              <a:buSzPts val="1800"/>
              <a:buNone/>
            </a:pPr>
            <a:r>
              <a:rPr b="1" i="1" lang="ru-RU" sz="1800"/>
              <a:t>Передано более </a:t>
            </a:r>
            <a:r>
              <a:rPr b="1" i="1" lang="ru-RU" sz="2800">
                <a:solidFill>
                  <a:srgbClr val="7030A0"/>
                </a:solidFill>
              </a:rPr>
              <a:t>600 подарков</a:t>
            </a:r>
            <a:r>
              <a:rPr b="1" i="1" lang="ru-RU" sz="1800"/>
              <a:t>!</a:t>
            </a:r>
            <a:endParaRPr b="1" i="1" sz="1800"/>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93" name="Shape 193"/>
        <p:cNvGrpSpPr/>
        <p:nvPr/>
      </p:nvGrpSpPr>
      <p:grpSpPr>
        <a:xfrm>
          <a:off x="0" y="0"/>
          <a:ext cx="0" cy="0"/>
          <a:chOff x="0" y="0"/>
          <a:chExt cx="0" cy="0"/>
        </a:xfrm>
      </p:grpSpPr>
      <p:sp>
        <p:nvSpPr>
          <p:cNvPr id="194" name="Google Shape;194;p28"/>
          <p:cNvSpPr txBox="1"/>
          <p:nvPr>
            <p:ph type="title"/>
          </p:nvPr>
        </p:nvSpPr>
        <p:spPr>
          <a:xfrm>
            <a:off x="839788" y="0"/>
            <a:ext cx="4600892" cy="11382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400"/>
              <a:buFont typeface="Calibri"/>
              <a:buNone/>
            </a:pPr>
            <a:r>
              <a:rPr b="1" lang="ru-RU" sz="2400">
                <a:solidFill>
                  <a:srgbClr val="7030A0"/>
                </a:solidFill>
              </a:rPr>
              <a:t>Научные и социальные </a:t>
            </a:r>
            <a:br>
              <a:rPr b="1" lang="ru-RU" sz="2400">
                <a:solidFill>
                  <a:srgbClr val="7030A0"/>
                </a:solidFill>
              </a:rPr>
            </a:br>
            <a:r>
              <a:rPr b="1" lang="ru-RU" sz="2400">
                <a:solidFill>
                  <a:srgbClr val="7030A0"/>
                </a:solidFill>
              </a:rPr>
              <a:t>мероприятия, конференции, форумы с участием фонда  </a:t>
            </a:r>
            <a:endParaRPr sz="2400">
              <a:solidFill>
                <a:srgbClr val="7030A0"/>
              </a:solidFill>
            </a:endParaRPr>
          </a:p>
        </p:txBody>
      </p:sp>
      <p:pic>
        <p:nvPicPr>
          <p:cNvPr id="195" name="Google Shape;195;p28"/>
          <p:cNvPicPr preferRelativeResize="0"/>
          <p:nvPr>
            <p:ph idx="1" type="body"/>
          </p:nvPr>
        </p:nvPicPr>
        <p:blipFill rotWithShape="1">
          <a:blip r:embed="rId3">
            <a:alphaModFix/>
          </a:blip>
          <a:srcRect b="0" l="0" r="0" t="0"/>
          <a:stretch/>
        </p:blipFill>
        <p:spPr>
          <a:xfrm>
            <a:off x="6007100" y="1138237"/>
            <a:ext cx="4524375" cy="4572000"/>
          </a:xfrm>
          <a:prstGeom prst="rect">
            <a:avLst/>
          </a:prstGeom>
          <a:noFill/>
          <a:ln>
            <a:noFill/>
          </a:ln>
        </p:spPr>
      </p:pic>
      <p:sp>
        <p:nvSpPr>
          <p:cNvPr id="196" name="Google Shape;196;p28"/>
          <p:cNvSpPr txBox="1"/>
          <p:nvPr>
            <p:ph idx="2" type="body"/>
          </p:nvPr>
        </p:nvSpPr>
        <p:spPr>
          <a:xfrm>
            <a:off x="839788" y="1138237"/>
            <a:ext cx="4905692" cy="57197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ru-RU" sz="1800"/>
              <a:t>V Общероссийская конференция в Санкт-Петербурге «Перинатальная медицина». </a:t>
            </a:r>
            <a:r>
              <a:rPr b="1" lang="ru-RU" sz="1800">
                <a:solidFill>
                  <a:srgbClr val="7030A0"/>
                </a:solidFill>
              </a:rPr>
              <a:t>Февраль</a:t>
            </a:r>
            <a:endParaRPr/>
          </a:p>
          <a:p>
            <a:pPr indent="0" lvl="0" marL="0" rtl="0" algn="l">
              <a:lnSpc>
                <a:spcPct val="90000"/>
              </a:lnSpc>
              <a:spcBef>
                <a:spcPts val="1000"/>
              </a:spcBef>
              <a:spcAft>
                <a:spcPts val="0"/>
              </a:spcAft>
              <a:buClr>
                <a:schemeClr val="dk1"/>
              </a:buClr>
              <a:buSzPts val="1800"/>
              <a:buNone/>
            </a:pPr>
            <a:r>
              <a:rPr lang="ru-RU" sz="1800"/>
              <a:t>21 Конгресс педиатров России </a:t>
            </a:r>
            <a:r>
              <a:rPr b="1" lang="ru-RU" sz="1800">
                <a:solidFill>
                  <a:srgbClr val="7030A0"/>
                </a:solidFill>
              </a:rPr>
              <a:t>Февраль</a:t>
            </a:r>
            <a:endParaRPr/>
          </a:p>
          <a:p>
            <a:pPr indent="0" lvl="0" marL="0" rtl="0" algn="l">
              <a:lnSpc>
                <a:spcPct val="90000"/>
              </a:lnSpc>
              <a:spcBef>
                <a:spcPts val="1000"/>
              </a:spcBef>
              <a:spcAft>
                <a:spcPts val="0"/>
              </a:spcAft>
              <a:buClr>
                <a:schemeClr val="dk1"/>
              </a:buClr>
              <a:buSzPts val="1800"/>
              <a:buNone/>
            </a:pPr>
            <a:r>
              <a:rPr lang="ru-RU" sz="1800"/>
              <a:t>Встреча с НКО, с органами исполнительной власти, в Ресурсном центре.</a:t>
            </a:r>
            <a:r>
              <a:rPr b="1" lang="ru-RU" sz="1800">
                <a:solidFill>
                  <a:srgbClr val="7030A0"/>
                </a:solidFill>
              </a:rPr>
              <a:t>Февраль</a:t>
            </a:r>
            <a:endParaRPr b="1" sz="1800">
              <a:solidFill>
                <a:srgbClr val="7030A0"/>
              </a:solidFill>
            </a:endParaRPr>
          </a:p>
          <a:p>
            <a:pPr indent="0" lvl="0" marL="0" rtl="0" algn="l">
              <a:lnSpc>
                <a:spcPct val="90000"/>
              </a:lnSpc>
              <a:spcBef>
                <a:spcPts val="1000"/>
              </a:spcBef>
              <a:spcAft>
                <a:spcPts val="0"/>
              </a:spcAft>
              <a:buClr>
                <a:schemeClr val="dk1"/>
              </a:buClr>
              <a:buSzPts val="1800"/>
              <a:buNone/>
            </a:pPr>
            <a:r>
              <a:rPr lang="ru-RU" sz="1800"/>
              <a:t>Участие Президента фонда Коваль Саниям в заседании общественного совета партийного проекта «Крепкая семья». </a:t>
            </a:r>
            <a:r>
              <a:rPr b="1" lang="ru-RU" sz="1800">
                <a:solidFill>
                  <a:srgbClr val="7030A0"/>
                </a:solidFill>
              </a:rPr>
              <a:t>Март</a:t>
            </a:r>
            <a:endParaRPr/>
          </a:p>
          <a:p>
            <a:pPr indent="0" lvl="0" marL="0" rtl="0" algn="l">
              <a:lnSpc>
                <a:spcPct val="90000"/>
              </a:lnSpc>
              <a:spcBef>
                <a:spcPts val="1000"/>
              </a:spcBef>
              <a:spcAft>
                <a:spcPts val="0"/>
              </a:spcAft>
              <a:buClr>
                <a:schemeClr val="dk1"/>
              </a:buClr>
              <a:buSzPts val="1800"/>
              <a:buNone/>
            </a:pPr>
            <a:r>
              <a:rPr lang="ru-RU" sz="1800"/>
              <a:t>Роддома - Фест 2019. </a:t>
            </a:r>
            <a:r>
              <a:rPr b="1" lang="ru-RU" sz="1800">
                <a:solidFill>
                  <a:srgbClr val="7030A0"/>
                </a:solidFill>
              </a:rPr>
              <a:t>Апрель</a:t>
            </a:r>
            <a:endParaRPr/>
          </a:p>
          <a:p>
            <a:pPr indent="0" lvl="0" marL="0" rtl="0" algn="l">
              <a:lnSpc>
                <a:spcPct val="90000"/>
              </a:lnSpc>
              <a:spcBef>
                <a:spcPts val="1000"/>
              </a:spcBef>
              <a:spcAft>
                <a:spcPts val="0"/>
              </a:spcAft>
              <a:buClr>
                <a:schemeClr val="dk1"/>
              </a:buClr>
              <a:buSzPts val="1800"/>
              <a:buNone/>
            </a:pPr>
            <a:r>
              <a:rPr lang="ru-RU" sz="1800"/>
              <a:t>Диалоговая  площадка XII регионального научно-образовательного форума«МАТЬ И ДИТЯ». </a:t>
            </a:r>
            <a:r>
              <a:rPr b="1" lang="ru-RU" sz="1800">
                <a:solidFill>
                  <a:srgbClr val="7030A0"/>
                </a:solidFill>
              </a:rPr>
              <a:t>Июнь</a:t>
            </a:r>
            <a:endParaRPr/>
          </a:p>
          <a:p>
            <a:pPr indent="0" lvl="0" marL="0" rtl="0" algn="l">
              <a:lnSpc>
                <a:spcPct val="90000"/>
              </a:lnSpc>
              <a:spcBef>
                <a:spcPts val="1000"/>
              </a:spcBef>
              <a:spcAft>
                <a:spcPts val="0"/>
              </a:spcAft>
              <a:buClr>
                <a:schemeClr val="dk1"/>
              </a:buClr>
              <a:buSzPts val="1800"/>
              <a:buNone/>
            </a:pPr>
            <a:r>
              <a:rPr lang="ru-RU" sz="1800"/>
              <a:t>Третий форум социальных инноваций регионов.</a:t>
            </a:r>
            <a:endParaRPr sz="1800"/>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200" name="Shape 200"/>
        <p:cNvGrpSpPr/>
        <p:nvPr/>
      </p:nvGrpSpPr>
      <p:grpSpPr>
        <a:xfrm>
          <a:off x="0" y="0"/>
          <a:ext cx="0" cy="0"/>
          <a:chOff x="0" y="0"/>
          <a:chExt cx="0" cy="0"/>
        </a:xfrm>
      </p:grpSpPr>
      <p:sp>
        <p:nvSpPr>
          <p:cNvPr id="201" name="Google Shape;201;p29"/>
          <p:cNvSpPr txBox="1"/>
          <p:nvPr>
            <p:ph type="title"/>
          </p:nvPr>
        </p:nvSpPr>
        <p:spPr>
          <a:xfrm>
            <a:off x="839788" y="106680"/>
            <a:ext cx="3932237" cy="295656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880"/>
              <a:buFont typeface="Calibri"/>
              <a:buNone/>
            </a:pPr>
            <a:r>
              <a:rPr b="1" lang="ru-RU" sz="2880">
                <a:solidFill>
                  <a:srgbClr val="7030A0"/>
                </a:solidFill>
              </a:rPr>
              <a:t>Выездное мероприятие – конференция-круглый стол в ЦРО 7 реабилитационно-образовательным учреждении</a:t>
            </a:r>
            <a:br>
              <a:rPr b="1" lang="ru-RU" sz="2880">
                <a:solidFill>
                  <a:srgbClr val="7030A0"/>
                </a:solidFill>
              </a:rPr>
            </a:br>
            <a:endParaRPr b="1" sz="2880">
              <a:solidFill>
                <a:srgbClr val="7030A0"/>
              </a:solidFill>
            </a:endParaRPr>
          </a:p>
        </p:txBody>
      </p:sp>
      <p:pic>
        <p:nvPicPr>
          <p:cNvPr id="202" name="Google Shape;202;p29"/>
          <p:cNvPicPr preferRelativeResize="0"/>
          <p:nvPr>
            <p:ph idx="1" type="body"/>
          </p:nvPr>
        </p:nvPicPr>
        <p:blipFill rotWithShape="1">
          <a:blip r:embed="rId3">
            <a:alphaModFix/>
          </a:blip>
          <a:srcRect b="0" l="0" r="0" t="0"/>
          <a:stretch/>
        </p:blipFill>
        <p:spPr>
          <a:xfrm>
            <a:off x="6130925" y="1138237"/>
            <a:ext cx="5039995" cy="4572000"/>
          </a:xfrm>
          <a:prstGeom prst="rect">
            <a:avLst/>
          </a:prstGeom>
          <a:noFill/>
          <a:ln>
            <a:noFill/>
          </a:ln>
        </p:spPr>
      </p:pic>
      <p:sp>
        <p:nvSpPr>
          <p:cNvPr id="203" name="Google Shape;203;p29"/>
          <p:cNvSpPr txBox="1"/>
          <p:nvPr>
            <p:ph idx="2" type="body"/>
          </p:nvPr>
        </p:nvSpPr>
        <p:spPr>
          <a:xfrm>
            <a:off x="839788" y="2880360"/>
            <a:ext cx="4235132" cy="37947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ru-RU" sz="1800"/>
              <a:t>Мероприятия поддержки проекта: выездная  конференция-круглый стол  педиаторов, неврологов, реабилитологов и иных экспертов. </a:t>
            </a:r>
            <a:endParaRPr sz="1800"/>
          </a:p>
          <a:p>
            <a:pPr indent="0" lvl="0" marL="0" rtl="0" algn="l">
              <a:lnSpc>
                <a:spcPct val="90000"/>
              </a:lnSpc>
              <a:spcBef>
                <a:spcPts val="1000"/>
              </a:spcBef>
              <a:spcAft>
                <a:spcPts val="0"/>
              </a:spcAft>
              <a:buClr>
                <a:schemeClr val="dk1"/>
              </a:buClr>
              <a:buSzPts val="1800"/>
              <a:buNone/>
            </a:pPr>
            <a:r>
              <a:rPr lang="ru-RU" sz="1800"/>
              <a:t>В выездном мероприятии –  </a:t>
            </a:r>
            <a:r>
              <a:rPr b="1" lang="ru-RU" sz="2000">
                <a:solidFill>
                  <a:srgbClr val="7030A0"/>
                </a:solidFill>
              </a:rPr>
              <a:t>56 участников</a:t>
            </a:r>
            <a:r>
              <a:rPr lang="ru-RU" sz="1800"/>
              <a:t>, которые поддержали социально-значимый  проект фонда Школа для родителей «Новая жизнь вместе», которые были проинформированы в области проблем недоношенных детей. </a:t>
            </a:r>
            <a:endParaRPr/>
          </a:p>
          <a:p>
            <a:pPr indent="0" lvl="0" marL="0" rtl="0" algn="l">
              <a:lnSpc>
                <a:spcPct val="90000"/>
              </a:lnSpc>
              <a:spcBef>
                <a:spcPts val="1000"/>
              </a:spcBef>
              <a:spcAft>
                <a:spcPts val="0"/>
              </a:spcAft>
              <a:buClr>
                <a:schemeClr val="dk1"/>
              </a:buClr>
              <a:buSzPts val="1800"/>
              <a:buNone/>
            </a:pPr>
            <a:r>
              <a:t/>
            </a:r>
            <a:endParaRPr sz="1800"/>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207" name="Shape 207"/>
        <p:cNvGrpSpPr/>
        <p:nvPr/>
      </p:nvGrpSpPr>
      <p:grpSpPr>
        <a:xfrm>
          <a:off x="0" y="0"/>
          <a:ext cx="0" cy="0"/>
          <a:chOff x="0" y="0"/>
          <a:chExt cx="0" cy="0"/>
        </a:xfrm>
      </p:grpSpPr>
      <p:sp>
        <p:nvSpPr>
          <p:cNvPr id="208" name="Google Shape;208;p30"/>
          <p:cNvSpPr txBox="1"/>
          <p:nvPr>
            <p:ph type="title"/>
          </p:nvPr>
        </p:nvSpPr>
        <p:spPr>
          <a:xfrm>
            <a:off x="839788" y="304800"/>
            <a:ext cx="6612572" cy="1600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880"/>
              <a:buFont typeface="Calibri"/>
              <a:buNone/>
            </a:pPr>
            <a:r>
              <a:rPr b="1" lang="ru-RU" sz="2880">
                <a:solidFill>
                  <a:srgbClr val="7030A0"/>
                </a:solidFill>
              </a:rPr>
              <a:t>Конференция в ОПРФ приуроченная к  Всемирному Дню Недоношенных Детей. 13 ноября</a:t>
            </a:r>
            <a:br>
              <a:rPr b="1" lang="ru-RU" sz="2880">
                <a:solidFill>
                  <a:srgbClr val="7030A0"/>
                </a:solidFill>
              </a:rPr>
            </a:br>
            <a:endParaRPr b="1" sz="2880">
              <a:solidFill>
                <a:srgbClr val="7030A0"/>
              </a:solidFill>
            </a:endParaRPr>
          </a:p>
        </p:txBody>
      </p:sp>
      <p:pic>
        <p:nvPicPr>
          <p:cNvPr id="209" name="Google Shape;209;p30"/>
          <p:cNvPicPr preferRelativeResize="0"/>
          <p:nvPr>
            <p:ph idx="1" type="body"/>
          </p:nvPr>
        </p:nvPicPr>
        <p:blipFill rotWithShape="1">
          <a:blip r:embed="rId3">
            <a:alphaModFix/>
          </a:blip>
          <a:srcRect b="0" l="0" r="0" t="0"/>
          <a:stretch/>
        </p:blipFill>
        <p:spPr>
          <a:xfrm>
            <a:off x="6904038" y="2179542"/>
            <a:ext cx="4451350" cy="2359215"/>
          </a:xfrm>
          <a:prstGeom prst="rect">
            <a:avLst/>
          </a:prstGeom>
          <a:noFill/>
          <a:ln>
            <a:noFill/>
          </a:ln>
        </p:spPr>
      </p:pic>
      <p:sp>
        <p:nvSpPr>
          <p:cNvPr id="210" name="Google Shape;210;p30"/>
          <p:cNvSpPr txBox="1"/>
          <p:nvPr>
            <p:ph idx="2" type="body"/>
          </p:nvPr>
        </p:nvSpPr>
        <p:spPr>
          <a:xfrm>
            <a:off x="213360" y="1539240"/>
            <a:ext cx="6263640" cy="518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700"/>
              <a:buNone/>
            </a:pPr>
            <a:r>
              <a:rPr b="1" i="1" lang="ru-RU" sz="1700"/>
              <a:t>13 ноября 2019 г в Общественной палате Российской Федерации</a:t>
            </a:r>
            <a:r>
              <a:rPr i="1" lang="ru-RU" sz="1700"/>
              <a:t> при поддержке Департамента здравоохранения прошла Конференция «Рожденные раньше срока.  Обеспечение качества жизни недоношенных детей».</a:t>
            </a:r>
            <a:endParaRPr/>
          </a:p>
          <a:p>
            <a:pPr indent="0" lvl="0" marL="0" rtl="0" algn="l">
              <a:lnSpc>
                <a:spcPct val="90000"/>
              </a:lnSpc>
              <a:spcBef>
                <a:spcPts val="1000"/>
              </a:spcBef>
              <a:spcAft>
                <a:spcPts val="0"/>
              </a:spcAft>
              <a:buClr>
                <a:schemeClr val="dk1"/>
              </a:buClr>
              <a:buSzPts val="1700"/>
              <a:buNone/>
            </a:pPr>
            <a:r>
              <a:rPr b="1" i="1" lang="ru-RU" sz="1700"/>
              <a:t>17 ноября 2019г в Москве</a:t>
            </a:r>
            <a:r>
              <a:rPr i="1" lang="ru-RU" sz="1700"/>
              <a:t>, по инициативе фонда и поддержке Правительства г.Москвы, в честь Всемирного дня недоношенных детей, на час засияли фиолетовым цветом значимые сооружения, культурно-исторические здания, находящиеся по адресу: ул.Новый Арбат,д.11,15,19,10,16,22,26, ул.Тверская,д.6,8,15,17,а также Крымский мост.</a:t>
            </a:r>
            <a:endParaRPr/>
          </a:p>
          <a:p>
            <a:pPr indent="0" lvl="0" marL="0" rtl="0" algn="l">
              <a:lnSpc>
                <a:spcPct val="90000"/>
              </a:lnSpc>
              <a:spcBef>
                <a:spcPts val="1000"/>
              </a:spcBef>
              <a:spcAft>
                <a:spcPts val="0"/>
              </a:spcAft>
              <a:buClr>
                <a:schemeClr val="dk1"/>
              </a:buClr>
              <a:buSzPts val="1700"/>
              <a:buNone/>
            </a:pPr>
            <a:r>
              <a:rPr b="1" i="1" lang="ru-RU" sz="1700"/>
              <a:t>18 ноября и 19 ноября</a:t>
            </a:r>
            <a:r>
              <a:rPr i="1" lang="ru-RU" sz="1700"/>
              <a:t>- в Морозовской  детской городской клинической  больнице и в детской городской клинической больнице им.З.А Башляевой , прошли  лекции для мам, также приуроченные  к Всемирному дню недоношенных детей .</a:t>
            </a:r>
            <a:endParaRPr/>
          </a:p>
          <a:p>
            <a:pPr indent="0" lvl="0" marL="0" rtl="0" algn="l">
              <a:lnSpc>
                <a:spcPct val="90000"/>
              </a:lnSpc>
              <a:spcBef>
                <a:spcPts val="1000"/>
              </a:spcBef>
              <a:spcAft>
                <a:spcPts val="0"/>
              </a:spcAft>
              <a:buClr>
                <a:schemeClr val="dk1"/>
              </a:buClr>
              <a:buSzPts val="1700"/>
              <a:buNone/>
            </a:pPr>
            <a:r>
              <a:rPr b="1" i="1" lang="ru-RU" sz="1700"/>
              <a:t>22 ноября</a:t>
            </a:r>
            <a:r>
              <a:rPr i="1" lang="ru-RU" sz="1700"/>
              <a:t>- в рамках Всемирного дня недоношенных детей  прошел День Матери в детской клинической больнице им.Н.Ф Филатова.</a:t>
            </a:r>
            <a:endParaRPr/>
          </a:p>
          <a:p>
            <a:pPr indent="0" lvl="0" marL="0" rtl="0" algn="l">
              <a:lnSpc>
                <a:spcPct val="90000"/>
              </a:lnSpc>
              <a:spcBef>
                <a:spcPts val="1000"/>
              </a:spcBef>
              <a:spcAft>
                <a:spcPts val="0"/>
              </a:spcAft>
              <a:buClr>
                <a:schemeClr val="dk1"/>
              </a:buClr>
              <a:buSzPts val="1700"/>
              <a:buNone/>
            </a:pPr>
            <a:r>
              <a:rPr b="1" i="1" lang="ru-RU" sz="1700"/>
              <a:t>В рамках проекта </a:t>
            </a:r>
            <a:r>
              <a:rPr b="1" i="1" lang="ru-RU" sz="1700">
                <a:solidFill>
                  <a:srgbClr val="7030A0"/>
                </a:solidFill>
              </a:rPr>
              <a:t>«Белые лепестки»,</a:t>
            </a:r>
            <a:r>
              <a:rPr b="1" i="1" lang="ru-RU" sz="1700"/>
              <a:t>приуроченному к Всемирному Дню Недоношенных детей-ежегодно проходят благотворительные мероприятия.</a:t>
            </a:r>
            <a:endParaRPr b="1" i="1" sz="1700"/>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214" name="Shape 214"/>
        <p:cNvGrpSpPr/>
        <p:nvPr/>
      </p:nvGrpSpPr>
      <p:grpSpPr>
        <a:xfrm>
          <a:off x="0" y="0"/>
          <a:ext cx="0" cy="0"/>
          <a:chOff x="0" y="0"/>
          <a:chExt cx="0" cy="0"/>
        </a:xfrm>
      </p:grpSpPr>
      <p:sp>
        <p:nvSpPr>
          <p:cNvPr id="215" name="Google Shape;215;p31"/>
          <p:cNvSpPr txBox="1"/>
          <p:nvPr>
            <p:ph type="title"/>
          </p:nvPr>
        </p:nvSpPr>
        <p:spPr>
          <a:xfrm>
            <a:off x="839788" y="0"/>
            <a:ext cx="4966652" cy="201168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880"/>
              <a:buFont typeface="Calibri"/>
              <a:buNone/>
            </a:pPr>
            <a:r>
              <a:rPr b="1" lang="ru-RU" sz="2880">
                <a:solidFill>
                  <a:srgbClr val="7030A0"/>
                </a:solidFill>
              </a:rPr>
              <a:t>Конференция в ОПРФ приуроченная к  Всемирному Дню Недоношенных Детей.</a:t>
            </a:r>
            <a:br>
              <a:rPr b="1" lang="ru-RU" sz="2880">
                <a:solidFill>
                  <a:srgbClr val="7030A0"/>
                </a:solidFill>
              </a:rPr>
            </a:br>
            <a:r>
              <a:rPr b="1" lang="ru-RU" sz="2880">
                <a:solidFill>
                  <a:srgbClr val="7030A0"/>
                </a:solidFill>
              </a:rPr>
              <a:t>13 ноября</a:t>
            </a:r>
            <a:endParaRPr sz="2880"/>
          </a:p>
        </p:txBody>
      </p:sp>
      <p:pic>
        <p:nvPicPr>
          <p:cNvPr id="216" name="Google Shape;216;p31"/>
          <p:cNvPicPr preferRelativeResize="0"/>
          <p:nvPr>
            <p:ph idx="1" type="body"/>
          </p:nvPr>
        </p:nvPicPr>
        <p:blipFill rotWithShape="1">
          <a:blip r:embed="rId3">
            <a:alphaModFix/>
          </a:blip>
          <a:srcRect b="0" l="0" r="0" t="0"/>
          <a:stretch/>
        </p:blipFill>
        <p:spPr>
          <a:xfrm>
            <a:off x="7483475" y="1691640"/>
            <a:ext cx="4434205" cy="3398520"/>
          </a:xfrm>
          <a:prstGeom prst="rect">
            <a:avLst/>
          </a:prstGeom>
          <a:noFill/>
          <a:ln>
            <a:noFill/>
          </a:ln>
        </p:spPr>
      </p:pic>
      <p:sp>
        <p:nvSpPr>
          <p:cNvPr id="217" name="Google Shape;217;p31"/>
          <p:cNvSpPr txBox="1"/>
          <p:nvPr>
            <p:ph idx="2" type="body"/>
          </p:nvPr>
        </p:nvSpPr>
        <p:spPr>
          <a:xfrm>
            <a:off x="320040" y="2164080"/>
            <a:ext cx="6842760" cy="43891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22A35"/>
              </a:buClr>
              <a:buSzPts val="1800"/>
              <a:buNone/>
            </a:pPr>
            <a:r>
              <a:rPr b="1" lang="ru-RU" sz="1800">
                <a:solidFill>
                  <a:srgbClr val="222A35"/>
                </a:solidFill>
              </a:rPr>
              <a:t>По основным темам, обсуждаемых  в  дискуссии, было принято решение о всестороннем развитии и продвижении:</a:t>
            </a:r>
            <a:endParaRPr sz="1800">
              <a:solidFill>
                <a:srgbClr val="222A35"/>
              </a:solidFill>
            </a:endParaRPr>
          </a:p>
          <a:p>
            <a:pPr indent="0" lvl="0" marL="0" rtl="0" algn="l">
              <a:lnSpc>
                <a:spcPct val="90000"/>
              </a:lnSpc>
              <a:spcBef>
                <a:spcPts val="1000"/>
              </a:spcBef>
              <a:spcAft>
                <a:spcPts val="0"/>
              </a:spcAft>
              <a:buClr>
                <a:srgbClr val="222A35"/>
              </a:buClr>
              <a:buSzPts val="2000"/>
              <a:buNone/>
            </a:pPr>
            <a:r>
              <a:rPr b="1" lang="ru-RU" sz="2000">
                <a:solidFill>
                  <a:srgbClr val="222A35"/>
                </a:solidFill>
              </a:rPr>
              <a:t>1.Абилитационных программ для недоношенных детей  в медицинских учреждениях.</a:t>
            </a:r>
            <a:endParaRPr/>
          </a:p>
          <a:p>
            <a:pPr indent="0" lvl="0" marL="0" rtl="0" algn="l">
              <a:lnSpc>
                <a:spcPct val="90000"/>
              </a:lnSpc>
              <a:spcBef>
                <a:spcPts val="1000"/>
              </a:spcBef>
              <a:spcAft>
                <a:spcPts val="0"/>
              </a:spcAft>
              <a:buClr>
                <a:srgbClr val="222A35"/>
              </a:buClr>
              <a:buSzPts val="2000"/>
              <a:buNone/>
            </a:pPr>
            <a:r>
              <a:rPr b="1" lang="ru-RU" sz="2000">
                <a:solidFill>
                  <a:srgbClr val="222A35"/>
                </a:solidFill>
              </a:rPr>
              <a:t>2.Популизации грудного вскармливания среди новорожденных.</a:t>
            </a:r>
            <a:endParaRPr/>
          </a:p>
          <a:p>
            <a:pPr indent="0" lvl="0" marL="0" rtl="0" algn="l">
              <a:lnSpc>
                <a:spcPct val="90000"/>
              </a:lnSpc>
              <a:spcBef>
                <a:spcPts val="1000"/>
              </a:spcBef>
              <a:spcAft>
                <a:spcPts val="0"/>
              </a:spcAft>
              <a:buClr>
                <a:srgbClr val="222A35"/>
              </a:buClr>
              <a:buSzPts val="2000"/>
              <a:buNone/>
            </a:pPr>
            <a:r>
              <a:rPr b="1" lang="ru-RU" sz="2000">
                <a:solidFill>
                  <a:srgbClr val="222A35"/>
                </a:solidFill>
              </a:rPr>
              <a:t>3.Об утверждении свода 17-ти  правил для детей, рожденных на раннем сроке, через Департамент Здравоохранения г.Москвы.</a:t>
            </a:r>
            <a:endParaRPr/>
          </a:p>
          <a:p>
            <a:pPr indent="0" lvl="0" marL="0" rtl="0" algn="ctr">
              <a:lnSpc>
                <a:spcPct val="90000"/>
              </a:lnSpc>
              <a:spcBef>
                <a:spcPts val="1000"/>
              </a:spcBef>
              <a:spcAft>
                <a:spcPts val="0"/>
              </a:spcAft>
              <a:buClr>
                <a:srgbClr val="222A35"/>
              </a:buClr>
              <a:buSzPts val="2000"/>
              <a:buNone/>
            </a:pPr>
            <a:r>
              <a:rPr b="1" lang="ru-RU" sz="2000">
                <a:solidFill>
                  <a:srgbClr val="222A35"/>
                </a:solidFill>
              </a:rPr>
              <a:t>Мероприятие  посетило не менее </a:t>
            </a:r>
            <a:r>
              <a:rPr b="1" lang="ru-RU" sz="2800">
                <a:solidFill>
                  <a:srgbClr val="7030A0"/>
                </a:solidFill>
              </a:rPr>
              <a:t>650</a:t>
            </a:r>
            <a:r>
              <a:rPr b="1" lang="ru-RU" sz="2000">
                <a:solidFill>
                  <a:srgbClr val="222A35"/>
                </a:solidFill>
              </a:rPr>
              <a:t> человек. </a:t>
            </a:r>
            <a:endParaRPr b="1" sz="2000">
              <a:solidFill>
                <a:srgbClr val="222A35"/>
              </a:solidFill>
            </a:endParaRPr>
          </a:p>
          <a:p>
            <a:pPr indent="0" lvl="0" marL="0" rtl="0" algn="ctr">
              <a:lnSpc>
                <a:spcPct val="90000"/>
              </a:lnSpc>
              <a:spcBef>
                <a:spcPts val="1000"/>
              </a:spcBef>
              <a:spcAft>
                <a:spcPts val="0"/>
              </a:spcAft>
              <a:buClr>
                <a:srgbClr val="222A35"/>
              </a:buClr>
              <a:buSzPts val="2000"/>
              <a:buNone/>
            </a:pPr>
            <a:r>
              <a:rPr b="1" lang="ru-RU" sz="2000">
                <a:solidFill>
                  <a:srgbClr val="222A35"/>
                </a:solidFill>
              </a:rPr>
              <a:t>Информационный охват согласно ссылкам более </a:t>
            </a:r>
            <a:r>
              <a:rPr b="1" lang="ru-RU" sz="2800">
                <a:solidFill>
                  <a:srgbClr val="7030A0"/>
                </a:solidFill>
              </a:rPr>
              <a:t>3 млн  </a:t>
            </a:r>
            <a:r>
              <a:rPr b="1" lang="ru-RU" sz="2000">
                <a:solidFill>
                  <a:srgbClr val="222A35"/>
                </a:solidFill>
              </a:rPr>
              <a:t>человек.</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99FF"/>
        </a:solidFill>
      </p:bgPr>
    </p:bg>
    <p:spTree>
      <p:nvGrpSpPr>
        <p:cNvPr id="93" name="Shape 93"/>
        <p:cNvGrpSpPr/>
        <p:nvPr/>
      </p:nvGrpSpPr>
      <p:grpSpPr>
        <a:xfrm>
          <a:off x="0" y="0"/>
          <a:ext cx="0" cy="0"/>
          <a:chOff x="0" y="0"/>
          <a:chExt cx="0" cy="0"/>
        </a:xfrm>
      </p:grpSpPr>
      <p:sp>
        <p:nvSpPr>
          <p:cNvPr id="94" name="Google Shape;94;p14"/>
          <p:cNvSpPr txBox="1"/>
          <p:nvPr>
            <p:ph type="title"/>
          </p:nvPr>
        </p:nvSpPr>
        <p:spPr>
          <a:xfrm>
            <a:off x="914400" y="0"/>
            <a:ext cx="5760720" cy="108204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3200"/>
              <a:buFont typeface="Calibri"/>
              <a:buNone/>
            </a:pPr>
            <a:r>
              <a:rPr b="1" lang="ru-RU">
                <a:solidFill>
                  <a:srgbClr val="7030A0"/>
                </a:solidFill>
              </a:rPr>
              <a:t>Годовой отчет 2019</a:t>
            </a:r>
            <a:endParaRPr b="1">
              <a:solidFill>
                <a:srgbClr val="7030A0"/>
              </a:solidFill>
            </a:endParaRPr>
          </a:p>
        </p:txBody>
      </p:sp>
      <p:pic>
        <p:nvPicPr>
          <p:cNvPr id="95" name="Google Shape;95;p14"/>
          <p:cNvPicPr preferRelativeResize="0"/>
          <p:nvPr>
            <p:ph idx="1" type="body"/>
          </p:nvPr>
        </p:nvPicPr>
        <p:blipFill rotWithShape="1">
          <a:blip r:embed="rId3">
            <a:alphaModFix/>
          </a:blip>
          <a:srcRect b="0" l="0" r="0" t="0"/>
          <a:stretch/>
        </p:blipFill>
        <p:spPr>
          <a:xfrm>
            <a:off x="7833360" y="988608"/>
            <a:ext cx="3169920" cy="4871258"/>
          </a:xfrm>
          <a:prstGeom prst="rect">
            <a:avLst/>
          </a:prstGeom>
          <a:noFill/>
          <a:ln>
            <a:noFill/>
          </a:ln>
        </p:spPr>
      </p:pic>
      <p:sp>
        <p:nvSpPr>
          <p:cNvPr id="96" name="Google Shape;96;p14"/>
          <p:cNvSpPr txBox="1"/>
          <p:nvPr>
            <p:ph idx="2" type="body"/>
          </p:nvPr>
        </p:nvSpPr>
        <p:spPr>
          <a:xfrm>
            <a:off x="548640" y="1082040"/>
            <a:ext cx="6873240" cy="547116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572"/>
              <a:buNone/>
            </a:pPr>
            <a:r>
              <a:t/>
            </a:r>
            <a:endParaRPr sz="1572"/>
          </a:p>
          <a:p>
            <a:pPr indent="0" lvl="0" marL="0" rtl="0" algn="ctr">
              <a:lnSpc>
                <a:spcPct val="80000"/>
              </a:lnSpc>
              <a:spcBef>
                <a:spcPts val="1000"/>
              </a:spcBef>
              <a:spcAft>
                <a:spcPts val="0"/>
              </a:spcAft>
              <a:buClr>
                <a:schemeClr val="dk2"/>
              </a:buClr>
              <a:buSzPts val="1757"/>
              <a:buNone/>
            </a:pPr>
            <a:r>
              <a:rPr b="1" i="1" lang="ru-RU" sz="1757">
                <a:solidFill>
                  <a:schemeClr val="dk2"/>
                </a:solidFill>
              </a:rPr>
              <a:t>Вот и закончился 2019 год, мы окончательно прощаемся с уходящим  годом. 2019 год для нашего фонда был успешным. Мы смогли  закрепить наши инициативы, начали новые и очень важные для нас и общества проекты!</a:t>
            </a:r>
            <a:endParaRPr/>
          </a:p>
          <a:p>
            <a:pPr indent="0" lvl="0" marL="0" rtl="0" algn="ctr">
              <a:lnSpc>
                <a:spcPct val="80000"/>
              </a:lnSpc>
              <a:spcBef>
                <a:spcPts val="1000"/>
              </a:spcBef>
              <a:spcAft>
                <a:spcPts val="0"/>
              </a:spcAft>
              <a:buClr>
                <a:schemeClr val="dk2"/>
              </a:buClr>
              <a:buSzPts val="1757"/>
              <a:buNone/>
            </a:pPr>
            <a:r>
              <a:rPr b="1" i="1" lang="ru-RU" sz="1757">
                <a:solidFill>
                  <a:schemeClr val="dk2"/>
                </a:solidFill>
              </a:rPr>
              <a:t>                           ГОДОВОЙ  ОТЧЕТ</a:t>
            </a:r>
            <a:endParaRPr/>
          </a:p>
          <a:p>
            <a:pPr indent="0" lvl="0" marL="0" rtl="0" algn="ctr">
              <a:lnSpc>
                <a:spcPct val="80000"/>
              </a:lnSpc>
              <a:spcBef>
                <a:spcPts val="1000"/>
              </a:spcBef>
              <a:spcAft>
                <a:spcPts val="0"/>
              </a:spcAft>
              <a:buClr>
                <a:schemeClr val="dk2"/>
              </a:buClr>
              <a:buSzPts val="1757"/>
              <a:buNone/>
            </a:pPr>
            <a:r>
              <a:rPr b="1" i="1" lang="ru-RU" sz="1757">
                <a:solidFill>
                  <a:schemeClr val="dk2"/>
                </a:solidFill>
              </a:rPr>
              <a:t>                 Благотворительный фонд</a:t>
            </a:r>
            <a:endParaRPr/>
          </a:p>
          <a:p>
            <a:pPr indent="0" lvl="0" marL="0" rtl="0" algn="ctr">
              <a:lnSpc>
                <a:spcPct val="80000"/>
              </a:lnSpc>
              <a:spcBef>
                <a:spcPts val="1000"/>
              </a:spcBef>
              <a:spcAft>
                <a:spcPts val="0"/>
              </a:spcAft>
              <a:buClr>
                <a:schemeClr val="dk2"/>
              </a:buClr>
              <a:buSzPts val="1757"/>
              <a:buNone/>
            </a:pPr>
            <a:r>
              <a:rPr b="1" i="1" lang="ru-RU" sz="1757">
                <a:solidFill>
                  <a:schemeClr val="dk2"/>
                </a:solidFill>
              </a:rPr>
              <a:t>          «Подари солнечный свет» - 2019 год</a:t>
            </a:r>
            <a:endParaRPr/>
          </a:p>
          <a:p>
            <a:pPr indent="0" lvl="0" marL="0" rtl="0" algn="ctr">
              <a:lnSpc>
                <a:spcPct val="80000"/>
              </a:lnSpc>
              <a:spcBef>
                <a:spcPts val="1000"/>
              </a:spcBef>
              <a:spcAft>
                <a:spcPts val="0"/>
              </a:spcAft>
              <a:buClr>
                <a:schemeClr val="dk2"/>
              </a:buClr>
              <a:buSzPts val="1757"/>
              <a:buNone/>
            </a:pPr>
            <a:r>
              <a:rPr b="1" i="1" lang="ru-RU" sz="1757">
                <a:solidFill>
                  <a:schemeClr val="dk2"/>
                </a:solidFill>
              </a:rPr>
              <a:t>    Спасибо большое всем партнерам, волонтерам, медицинскому сообществу, нашим попечителям, экспертам и неравнодушным людям, за участие во всех знаковых мероприятиях фонда в 2019 году! Весь год по мере своих возможностей они  помогали  мамам недоношенных  новорожденных находящихся в стационаре в отделениях выхаживания, недоношенным детям, детям с ОВЗ, инвалидностью и их семьям и делали этот мир более душевным, наполненной добротой и милосердием!</a:t>
            </a:r>
            <a:endParaRPr/>
          </a:p>
          <a:p>
            <a:pPr indent="0" lvl="0" marL="0" rtl="0" algn="ctr">
              <a:lnSpc>
                <a:spcPct val="80000"/>
              </a:lnSpc>
              <a:spcBef>
                <a:spcPts val="1000"/>
              </a:spcBef>
              <a:spcAft>
                <a:spcPts val="0"/>
              </a:spcAft>
              <a:buClr>
                <a:schemeClr val="dk2"/>
              </a:buClr>
              <a:buSzPts val="1757"/>
              <a:buNone/>
            </a:pPr>
            <a:r>
              <a:rPr b="1" i="1" lang="ru-RU" sz="1757">
                <a:solidFill>
                  <a:schemeClr val="dk2"/>
                </a:solidFill>
              </a:rPr>
              <a:t>     Ждем от наступившего 2020 года энергии и осуществления всего того, что задумано.</a:t>
            </a:r>
            <a:endParaRPr/>
          </a:p>
          <a:p>
            <a:pPr indent="0" lvl="0" marL="0" rtl="0" algn="ctr">
              <a:lnSpc>
                <a:spcPct val="80000"/>
              </a:lnSpc>
              <a:spcBef>
                <a:spcPts val="1000"/>
              </a:spcBef>
              <a:spcAft>
                <a:spcPts val="0"/>
              </a:spcAft>
              <a:buClr>
                <a:srgbClr val="7030A0"/>
              </a:buClr>
              <a:buSzPts val="1757"/>
              <a:buNone/>
            </a:pPr>
            <a:r>
              <a:rPr b="1" i="1" lang="ru-RU" sz="1757">
                <a:solidFill>
                  <a:srgbClr val="7030A0"/>
                </a:solidFill>
              </a:rPr>
              <a:t>                         Саниям Коваль,   Президент фонда</a:t>
            </a:r>
            <a:endParaRPr b="1" i="1" sz="1757">
              <a:solidFill>
                <a:srgbClr val="7030A0"/>
              </a:solidFill>
            </a:endParaRPr>
          </a:p>
          <a:p>
            <a:pPr indent="0" lvl="0" marL="0" rtl="0" algn="l">
              <a:lnSpc>
                <a:spcPct val="80000"/>
              </a:lnSpc>
              <a:spcBef>
                <a:spcPts val="1000"/>
              </a:spcBef>
              <a:spcAft>
                <a:spcPts val="0"/>
              </a:spcAft>
              <a:buClr>
                <a:schemeClr val="dk1"/>
              </a:buClr>
              <a:buSzPts val="1665"/>
              <a:buNone/>
            </a:pPr>
            <a:r>
              <a:t/>
            </a:r>
            <a:endParaRPr b="1" i="1" sz="1665"/>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221" name="Shape 221"/>
        <p:cNvGrpSpPr/>
        <p:nvPr/>
      </p:nvGrpSpPr>
      <p:grpSpPr>
        <a:xfrm>
          <a:off x="0" y="0"/>
          <a:ext cx="0" cy="0"/>
          <a:chOff x="0" y="0"/>
          <a:chExt cx="0" cy="0"/>
        </a:xfrm>
      </p:grpSpPr>
      <p:sp>
        <p:nvSpPr>
          <p:cNvPr id="222" name="Google Shape;222;p32"/>
          <p:cNvSpPr txBox="1"/>
          <p:nvPr>
            <p:ph type="title"/>
          </p:nvPr>
        </p:nvSpPr>
        <p:spPr>
          <a:xfrm>
            <a:off x="839788" y="320040"/>
            <a:ext cx="3932237" cy="84839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880"/>
              <a:buFont typeface="Calibri"/>
              <a:buNone/>
            </a:pPr>
            <a:r>
              <a:rPr b="1" lang="ru-RU" sz="2880">
                <a:solidFill>
                  <a:srgbClr val="7030A0"/>
                </a:solidFill>
              </a:rPr>
              <a:t>Финансовая отчетность.</a:t>
            </a:r>
            <a:br>
              <a:rPr b="1" lang="ru-RU" sz="2880">
                <a:solidFill>
                  <a:srgbClr val="7030A0"/>
                </a:solidFill>
              </a:rPr>
            </a:br>
            <a:endParaRPr b="1" sz="2880">
              <a:solidFill>
                <a:srgbClr val="7030A0"/>
              </a:solidFill>
            </a:endParaRPr>
          </a:p>
        </p:txBody>
      </p:sp>
      <p:pic>
        <p:nvPicPr>
          <p:cNvPr id="223" name="Google Shape;223;p32"/>
          <p:cNvPicPr preferRelativeResize="0"/>
          <p:nvPr/>
        </p:nvPicPr>
        <p:blipFill rotWithShape="1">
          <a:blip r:embed="rId3">
            <a:alphaModFix/>
          </a:blip>
          <a:srcRect b="0" l="0" r="0" t="0"/>
          <a:stretch/>
        </p:blipFill>
        <p:spPr>
          <a:xfrm>
            <a:off x="6598920" y="987425"/>
            <a:ext cx="5227320" cy="5626734"/>
          </a:xfrm>
          <a:prstGeom prst="rect">
            <a:avLst/>
          </a:prstGeom>
          <a:noFill/>
          <a:ln>
            <a:noFill/>
          </a:ln>
        </p:spPr>
      </p:pic>
      <p:sp>
        <p:nvSpPr>
          <p:cNvPr id="224" name="Google Shape;224;p32"/>
          <p:cNvSpPr txBox="1"/>
          <p:nvPr>
            <p:ph idx="2" type="body"/>
          </p:nvPr>
        </p:nvSpPr>
        <p:spPr>
          <a:xfrm>
            <a:off x="839788" y="1569720"/>
            <a:ext cx="3932237" cy="42992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t/>
            </a:r>
            <a:endParaRPr/>
          </a:p>
        </p:txBody>
      </p:sp>
      <p:graphicFrame>
        <p:nvGraphicFramePr>
          <p:cNvPr id="225" name="Google Shape;225;p32"/>
          <p:cNvGraphicFramePr/>
          <p:nvPr/>
        </p:nvGraphicFramePr>
        <p:xfrm>
          <a:off x="152400" y="792480"/>
          <a:ext cx="3000000" cy="3000000"/>
        </p:xfrm>
        <a:graphic>
          <a:graphicData uri="http://schemas.openxmlformats.org/drawingml/2006/table">
            <a:tbl>
              <a:tblPr>
                <a:noFill/>
                <a:tableStyleId>{6A083632-74AC-4D14-99CF-6EE6A02C38F2}</a:tableStyleId>
              </a:tblPr>
              <a:tblGrid>
                <a:gridCol w="466500"/>
                <a:gridCol w="3696975"/>
                <a:gridCol w="1107925"/>
                <a:gridCol w="1037950"/>
              </a:tblGrid>
              <a:tr h="713775">
                <a:tc>
                  <a:txBody>
                    <a:bodyPr/>
                    <a:lstStyle/>
                    <a:p>
                      <a:pPr indent="0" lvl="0" marL="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1" lang="ru-RU" sz="1400" u="none" cap="none" strike="noStrike"/>
                        <a:t>Получено средств Фондом</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2019</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 соотношение</a:t>
                      </a:r>
                      <a:endParaRPr b="1" i="1" sz="1400" u="none" cap="none" strike="noStrike">
                        <a:solidFill>
                          <a:srgbClr val="000000"/>
                        </a:solidFill>
                        <a:latin typeface="Calibri"/>
                        <a:ea typeface="Calibri"/>
                        <a:cs typeface="Calibri"/>
                        <a:sym typeface="Calibri"/>
                      </a:endParaRPr>
                    </a:p>
                  </a:txBody>
                  <a:tcPr marT="7625" marB="0" marR="7625" marL="7625" anchor="ctr"/>
                </a:tc>
              </a:tr>
              <a:tr h="243675">
                <a:tc>
                  <a:txBody>
                    <a:bodyPr/>
                    <a:lstStyle/>
                    <a:p>
                      <a:pPr indent="0" lvl="0" marL="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ru-RU" sz="1400" u="none" cap="none" strike="noStrike"/>
                        <a:t>Пожертвования физлиц</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229 726</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2%</a:t>
                      </a:r>
                      <a:endParaRPr b="1" i="1" sz="1400" u="none" cap="none" strike="noStrike">
                        <a:solidFill>
                          <a:srgbClr val="000000"/>
                        </a:solidFill>
                        <a:latin typeface="Calibri"/>
                        <a:ea typeface="Calibri"/>
                        <a:cs typeface="Calibri"/>
                        <a:sym typeface="Calibri"/>
                      </a:endParaRPr>
                    </a:p>
                  </a:txBody>
                  <a:tcPr marT="7625" marB="0" marR="7625" marL="7625" anchor="ctr"/>
                </a:tc>
              </a:tr>
              <a:tr h="478650">
                <a:tc>
                  <a:txBody>
                    <a:bodyPr/>
                    <a:lstStyle/>
                    <a:p>
                      <a:pPr indent="0" lvl="0" marL="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ru-RU" sz="1400" u="none" cap="none" strike="noStrike"/>
                        <a:t>Пожертвования корпоративных партнеров фонда</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1 092 558</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10%</a:t>
                      </a:r>
                      <a:endParaRPr b="1" i="1" sz="1400" u="none" cap="none" strike="noStrike">
                        <a:solidFill>
                          <a:srgbClr val="000000"/>
                        </a:solidFill>
                        <a:latin typeface="Calibri"/>
                        <a:ea typeface="Calibri"/>
                        <a:cs typeface="Calibri"/>
                        <a:sym typeface="Calibri"/>
                      </a:endParaRPr>
                    </a:p>
                  </a:txBody>
                  <a:tcPr marT="7625" marB="0" marR="7625" marL="7625" anchor="ctr"/>
                </a:tc>
              </a:tr>
              <a:tr h="243675">
                <a:tc>
                  <a:txBody>
                    <a:bodyPr/>
                    <a:lstStyle/>
                    <a:p>
                      <a:pPr indent="0" lvl="0" marL="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ru-RU" sz="1400" u="none" cap="none" strike="noStrike"/>
                        <a:t>Перечисление через систему 3434</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8 641</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0%</a:t>
                      </a:r>
                      <a:endParaRPr b="1" i="1" sz="1400" u="none" cap="none" strike="noStrike">
                        <a:solidFill>
                          <a:srgbClr val="000000"/>
                        </a:solidFill>
                        <a:latin typeface="Calibri"/>
                        <a:ea typeface="Calibri"/>
                        <a:cs typeface="Calibri"/>
                        <a:sym typeface="Calibri"/>
                      </a:endParaRPr>
                    </a:p>
                  </a:txBody>
                  <a:tcPr marT="7625" marB="0" marR="7625" marL="7625" anchor="ctr"/>
                </a:tc>
              </a:tr>
              <a:tr h="425400">
                <a:tc>
                  <a:txBody>
                    <a:bodyPr/>
                    <a:lstStyle/>
                    <a:p>
                      <a:pPr indent="0" lvl="0" marL="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ru-RU" sz="1400" u="none" cap="none" strike="noStrike"/>
                        <a:t>Безвозмездное получение работ/услуг</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250 000</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2%</a:t>
                      </a:r>
                      <a:endParaRPr b="1" i="1" sz="1400" u="none" cap="none" strike="noStrike">
                        <a:solidFill>
                          <a:srgbClr val="000000"/>
                        </a:solidFill>
                        <a:latin typeface="Calibri"/>
                        <a:ea typeface="Calibri"/>
                        <a:cs typeface="Calibri"/>
                        <a:sym typeface="Calibri"/>
                      </a:endParaRPr>
                    </a:p>
                  </a:txBody>
                  <a:tcPr marT="7625" marB="0" marR="7625" marL="7625" anchor="ctr"/>
                </a:tc>
              </a:tr>
              <a:tr h="1315775">
                <a:tc>
                  <a:txBody>
                    <a:bodyPr/>
                    <a:lstStyle/>
                    <a:p>
                      <a:pPr indent="0" lvl="0" marL="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ru-RU" sz="1400" u="none" cap="none" strike="noStrike"/>
                        <a:t> Грант Мэра Москвы «Школа для родителей по программе фонда Новая жизнь вместе «Я спешил увидеть свет»: реализация проекта период с 01.10.2018 по 30.09.19 (с учетом остатка 2018г)</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1 803 000</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16%</a:t>
                      </a:r>
                      <a:endParaRPr b="1" i="1" sz="1400" u="none" cap="none" strike="noStrike">
                        <a:solidFill>
                          <a:srgbClr val="000000"/>
                        </a:solidFill>
                        <a:latin typeface="Calibri"/>
                        <a:ea typeface="Calibri"/>
                        <a:cs typeface="Calibri"/>
                        <a:sym typeface="Calibri"/>
                      </a:endParaRPr>
                    </a:p>
                  </a:txBody>
                  <a:tcPr marT="7625" marB="0" marR="7625" marL="7625" anchor="ctr"/>
                </a:tc>
              </a:tr>
              <a:tr h="1196650">
                <a:tc>
                  <a:txBody>
                    <a:bodyPr/>
                    <a:lstStyle/>
                    <a:p>
                      <a:pPr indent="0" lvl="0" marL="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ru-RU" sz="1400" u="none" cap="none" strike="noStrike"/>
                        <a:t>Грант Мэра Москвы «Школа для родителей по программе фонда Новая жизнь вместе «Я спешил увидеть свет»: реалиация проекта период с 01.10.2019г по 01.10.2020г</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2 321 000</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21%</a:t>
                      </a:r>
                      <a:endParaRPr b="1" i="1" sz="1400" u="none" cap="none" strike="noStrike">
                        <a:solidFill>
                          <a:srgbClr val="000000"/>
                        </a:solidFill>
                        <a:latin typeface="Calibri"/>
                        <a:ea typeface="Calibri"/>
                        <a:cs typeface="Calibri"/>
                        <a:sym typeface="Calibri"/>
                      </a:endParaRPr>
                    </a:p>
                  </a:txBody>
                  <a:tcPr marT="7625" marB="0" marR="7625" marL="7625" anchor="ctr"/>
                </a:tc>
              </a:tr>
              <a:tr h="841325">
                <a:tc>
                  <a:txBody>
                    <a:bodyPr/>
                    <a:lstStyle/>
                    <a:p>
                      <a:pPr indent="0" lvl="0" marL="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ru-RU" sz="1400" u="none" cap="none" strike="noStrike"/>
                        <a:t>Грант Департамента труда и социальной защиты населения г. Москвы -Москва добрый город " Ясмогу « с 01.12.19 по 30.09.2020</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5 500 000</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49%</a:t>
                      </a:r>
                      <a:endParaRPr b="1" i="1" sz="1400" u="none" cap="none" strike="noStrike">
                        <a:solidFill>
                          <a:srgbClr val="000000"/>
                        </a:solidFill>
                        <a:latin typeface="Calibri"/>
                        <a:ea typeface="Calibri"/>
                        <a:cs typeface="Calibri"/>
                        <a:sym typeface="Calibri"/>
                      </a:endParaRPr>
                    </a:p>
                  </a:txBody>
                  <a:tcPr marT="7625" marB="0" marR="7625" marL="7625" anchor="ctr"/>
                </a:tc>
              </a:tr>
              <a:tr h="362800">
                <a:tc>
                  <a:txBody>
                    <a:bodyPr/>
                    <a:lstStyle/>
                    <a:p>
                      <a:pPr indent="0" lvl="0" marL="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625" marB="0" marR="7625" marL="7625" anchor="b"/>
                </a:tc>
                <a:tc>
                  <a:txBody>
                    <a:bodyPr/>
                    <a:lstStyle/>
                    <a:p>
                      <a:pPr indent="0" lvl="0" marL="0" marR="0" rtl="0" algn="r">
                        <a:spcBef>
                          <a:spcPts val="0"/>
                        </a:spcBef>
                        <a:spcAft>
                          <a:spcPts val="0"/>
                        </a:spcAft>
                        <a:buNone/>
                      </a:pPr>
                      <a:r>
                        <a:rPr b="1" lang="ru-RU" sz="1400" u="none" cap="none" strike="noStrike"/>
                        <a:t>ИТОГО:</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11 204 926</a:t>
                      </a:r>
                      <a:endParaRPr b="1" i="1" sz="14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ru-RU" sz="1400" u="none" cap="none" strike="noStrike"/>
                        <a:t>100%</a:t>
                      </a:r>
                      <a:endParaRPr b="1" i="1" sz="1400" u="none" cap="none" strike="noStrike">
                        <a:solidFill>
                          <a:srgbClr val="000000"/>
                        </a:solidFill>
                        <a:latin typeface="Calibri"/>
                        <a:ea typeface="Calibri"/>
                        <a:cs typeface="Calibri"/>
                        <a:sym typeface="Calibri"/>
                      </a:endParaRPr>
                    </a:p>
                  </a:txBody>
                  <a:tcPr marT="7625" marB="0" marR="7625" marL="7625" anchor="ctr"/>
                </a:tc>
              </a:tr>
            </a:tbl>
          </a:graphicData>
        </a:graphic>
      </p:graphicFrame>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229" name="Shape 229"/>
        <p:cNvGrpSpPr/>
        <p:nvPr/>
      </p:nvGrpSpPr>
      <p:grpSpPr>
        <a:xfrm>
          <a:off x="0" y="0"/>
          <a:ext cx="0" cy="0"/>
          <a:chOff x="0" y="0"/>
          <a:chExt cx="0" cy="0"/>
        </a:xfrm>
      </p:grpSpPr>
      <p:sp>
        <p:nvSpPr>
          <p:cNvPr id="230" name="Google Shape;230;p33"/>
          <p:cNvSpPr txBox="1"/>
          <p:nvPr>
            <p:ph type="title"/>
          </p:nvPr>
        </p:nvSpPr>
        <p:spPr>
          <a:xfrm>
            <a:off x="526093" y="0"/>
            <a:ext cx="10827707" cy="37578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2000"/>
              <a:buFont typeface="Calibri"/>
              <a:buNone/>
            </a:pPr>
            <a:r>
              <a:rPr b="1" lang="ru-RU" sz="2000">
                <a:solidFill>
                  <a:srgbClr val="7030A0"/>
                </a:solidFill>
              </a:rPr>
              <a:t>Расходы на реализацию проектов</a:t>
            </a:r>
            <a:endParaRPr b="1" sz="2000">
              <a:solidFill>
                <a:srgbClr val="7030A0"/>
              </a:solidFill>
            </a:endParaRPr>
          </a:p>
        </p:txBody>
      </p:sp>
      <p:graphicFrame>
        <p:nvGraphicFramePr>
          <p:cNvPr id="231" name="Google Shape;231;p33"/>
          <p:cNvGraphicFramePr/>
          <p:nvPr/>
        </p:nvGraphicFramePr>
        <p:xfrm>
          <a:off x="177972" y="375781"/>
          <a:ext cx="3000000" cy="3000000"/>
        </p:xfrm>
        <a:graphic>
          <a:graphicData uri="http://schemas.openxmlformats.org/drawingml/2006/table">
            <a:tbl>
              <a:tblPr bandRow="1" firstRow="1">
                <a:noFill/>
                <a:tableStyleId>{141A97F4-67B6-4599-BC58-B330A4D670BB}</a:tableStyleId>
              </a:tblPr>
              <a:tblGrid>
                <a:gridCol w="3409025"/>
                <a:gridCol w="2532450"/>
                <a:gridCol w="3305900"/>
                <a:gridCol w="2276575"/>
              </a:tblGrid>
              <a:tr h="1473750">
                <a:tc>
                  <a:txBody>
                    <a:bodyPr/>
                    <a:lstStyle/>
                    <a:p>
                      <a:pPr indent="0" lvl="0" marL="0" rtl="0" algn="ctr">
                        <a:spcBef>
                          <a:spcPts val="0"/>
                        </a:spcBef>
                        <a:spcAft>
                          <a:spcPts val="0"/>
                        </a:spcAft>
                        <a:buNone/>
                      </a:pPr>
                      <a:r>
                        <a:rPr lang="ru-RU"/>
                        <a:t>Название проекта</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ru-RU"/>
                        <a:t>Затраты на проект</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ru-RU"/>
                        <a:t>Детализация статей затрат</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u="none" cap="none" strike="noStrike">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0100">
                <a:tc>
                  <a:txBody>
                    <a:bodyPr/>
                    <a:lstStyle/>
                    <a:p>
                      <a:pPr indent="0" lvl="0" marL="0" rtl="0" algn="l">
                        <a:spcBef>
                          <a:spcPts val="0"/>
                        </a:spcBef>
                        <a:spcAft>
                          <a:spcPts val="0"/>
                        </a:spcAft>
                        <a:buNone/>
                      </a:pPr>
                      <a:r>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FF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08525">
                <a:tc>
                  <a:txBody>
                    <a:bodyPr/>
                    <a:lstStyle/>
                    <a:p>
                      <a:pPr indent="0" lvl="0" marL="0" marR="0" rtl="0" algn="l">
                        <a:spcBef>
                          <a:spcPts val="0"/>
                        </a:spcBef>
                        <a:spcAft>
                          <a:spcPts val="0"/>
                        </a:spcAft>
                        <a:buNone/>
                      </a:pPr>
                      <a:r>
                        <a:rPr b="1" lang="ru-RU" sz="1200">
                          <a:solidFill>
                            <a:srgbClr val="002060"/>
                          </a:solidFill>
                        </a:rPr>
                        <a:t>Школа для родителей по программе фонда Новая жизнь вместе «Я спешил увидеть свет»  2019-2020</a:t>
                      </a:r>
                      <a:r>
                        <a:rPr b="1" lang="ru-RU" sz="1200">
                          <a:solidFill>
                            <a:srgbClr val="002060"/>
                          </a:solidFill>
                        </a:rPr>
                        <a:t> г. </a:t>
                      </a:r>
                      <a:endParaRPr/>
                    </a:p>
                    <a:p>
                      <a:pPr indent="0" lvl="0" marL="0" marR="0" rtl="0" algn="l">
                        <a:spcBef>
                          <a:spcPts val="0"/>
                        </a:spcBef>
                        <a:spcAft>
                          <a:spcPts val="0"/>
                        </a:spcAft>
                        <a:buNone/>
                      </a:pPr>
                      <a:r>
                        <a:rPr b="0" lang="ru-RU" sz="1000">
                          <a:solidFill>
                            <a:schemeClr val="dk1"/>
                          </a:solidFill>
                          <a:latin typeface="Calibri"/>
                          <a:ea typeface="Calibri"/>
                          <a:cs typeface="Calibri"/>
                          <a:sym typeface="Calibri"/>
                        </a:rPr>
                        <a:t>И</a:t>
                      </a:r>
                      <a:r>
                        <a:rPr lang="ru-RU" sz="1000">
                          <a:solidFill>
                            <a:schemeClr val="dk1"/>
                          </a:solidFill>
                          <a:latin typeface="Calibri"/>
                          <a:ea typeface="Calibri"/>
                          <a:cs typeface="Calibri"/>
                          <a:sym typeface="Calibri"/>
                        </a:rPr>
                        <a:t>нформационное, психологическое</a:t>
                      </a:r>
                      <a:r>
                        <a:rPr lang="ru-RU" sz="1000">
                          <a:solidFill>
                            <a:schemeClr val="dk1"/>
                          </a:solidFill>
                          <a:latin typeface="Calibri"/>
                          <a:ea typeface="Calibri"/>
                          <a:cs typeface="Calibri"/>
                          <a:sym typeface="Calibri"/>
                        </a:rPr>
                        <a:t> </a:t>
                      </a:r>
                      <a:r>
                        <a:rPr lang="ru-RU" sz="1000">
                          <a:solidFill>
                            <a:schemeClr val="dk1"/>
                          </a:solidFill>
                          <a:latin typeface="Calibri"/>
                          <a:ea typeface="Calibri"/>
                          <a:cs typeface="Calibri"/>
                          <a:sym typeface="Calibri"/>
                        </a:rPr>
                        <a:t>сопровождение родителей для снижения общей тревожности и растерянности в связи с преждевременными родами.</a:t>
                      </a:r>
                      <a:endParaRPr sz="1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200"/>
                        <a:t>Израсходовано: 489 940</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ru-RU" sz="1000"/>
                        <a:t>Оплата</a:t>
                      </a:r>
                      <a:r>
                        <a:rPr lang="ru-RU" sz="1000"/>
                        <a:t> специалистов, лекторов, психологов( гр,инд)-399 840 руб.</a:t>
                      </a:r>
                      <a:endParaRPr/>
                    </a:p>
                    <a:p>
                      <a:pPr indent="0" lvl="0" marL="0" marR="0" rtl="0" algn="r">
                        <a:spcBef>
                          <a:spcPts val="0"/>
                        </a:spcBef>
                        <a:spcAft>
                          <a:spcPts val="0"/>
                        </a:spcAft>
                        <a:buNone/>
                      </a:pPr>
                      <a:r>
                        <a:rPr lang="ru-RU" sz="1000"/>
                        <a:t>Обеспечение работы проекта-90 100 руб.</a:t>
                      </a:r>
                      <a:endParaRPr sz="1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2000">
                        <a:solidFill>
                          <a:srgbClr val="7030A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56150">
                <a:tc>
                  <a:txBody>
                    <a:bodyPr/>
                    <a:lstStyle/>
                    <a:p>
                      <a:pPr indent="0" lvl="0" marL="0" marR="0" rtl="0" algn="l">
                        <a:lnSpc>
                          <a:spcPct val="100000"/>
                        </a:lnSpc>
                        <a:spcBef>
                          <a:spcPts val="0"/>
                        </a:spcBef>
                        <a:spcAft>
                          <a:spcPts val="0"/>
                        </a:spcAft>
                        <a:buClr>
                          <a:srgbClr val="002060"/>
                        </a:buClr>
                        <a:buSzPts val="1200"/>
                        <a:buFont typeface="Calibri"/>
                        <a:buNone/>
                      </a:pPr>
                      <a:r>
                        <a:rPr b="1" lang="ru-RU" sz="1200">
                          <a:solidFill>
                            <a:srgbClr val="002060"/>
                          </a:solidFill>
                          <a:latin typeface="Calibri"/>
                          <a:ea typeface="Calibri"/>
                          <a:cs typeface="Calibri"/>
                          <a:sym typeface="Calibri"/>
                        </a:rPr>
                        <a:t>Школа для родителей по программе фонда Новая жизнь вместе «Я спешил увидеть свет» </a:t>
                      </a:r>
                      <a:r>
                        <a:rPr b="1" lang="ru-RU" sz="1200">
                          <a:solidFill>
                            <a:srgbClr val="002060"/>
                          </a:solidFill>
                        </a:rPr>
                        <a:t>»2018-2019 г.  </a:t>
                      </a:r>
                      <a:r>
                        <a:rPr b="0" lang="ru-RU" sz="1000">
                          <a:solidFill>
                            <a:schemeClr val="dk1"/>
                          </a:solidFill>
                          <a:latin typeface="Calibri"/>
                          <a:ea typeface="Calibri"/>
                          <a:cs typeface="Calibri"/>
                          <a:sym typeface="Calibri"/>
                        </a:rPr>
                        <a:t>И</a:t>
                      </a:r>
                      <a:r>
                        <a:rPr lang="ru-RU" sz="1000">
                          <a:solidFill>
                            <a:schemeClr val="dk1"/>
                          </a:solidFill>
                          <a:latin typeface="Calibri"/>
                          <a:ea typeface="Calibri"/>
                          <a:cs typeface="Calibri"/>
                          <a:sym typeface="Calibri"/>
                        </a:rPr>
                        <a:t>нформационное, психологическое</a:t>
                      </a:r>
                      <a:r>
                        <a:rPr lang="ru-RU" sz="1000">
                          <a:solidFill>
                            <a:schemeClr val="dk1"/>
                          </a:solidFill>
                          <a:latin typeface="Calibri"/>
                          <a:ea typeface="Calibri"/>
                          <a:cs typeface="Calibri"/>
                          <a:sym typeface="Calibri"/>
                        </a:rPr>
                        <a:t> </a:t>
                      </a:r>
                      <a:r>
                        <a:rPr lang="ru-RU" sz="1000">
                          <a:solidFill>
                            <a:schemeClr val="dk1"/>
                          </a:solidFill>
                          <a:latin typeface="Calibri"/>
                          <a:ea typeface="Calibri"/>
                          <a:cs typeface="Calibri"/>
                          <a:sym typeface="Calibri"/>
                        </a:rPr>
                        <a:t>сопровождение родителей для снижения общей тревожности и растерянности в связи с преждевременными родами.</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200"/>
                        <a:t>Израсходовано:1 803 000</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ru-RU" sz="1000"/>
                        <a:t>Оплата</a:t>
                      </a:r>
                      <a:r>
                        <a:rPr lang="ru-RU" sz="1000"/>
                        <a:t> специалистов, лекторов, психологов( гр,инд), лекторов- неонатологов-1 458 000 руб.</a:t>
                      </a:r>
                      <a:endParaRPr/>
                    </a:p>
                    <a:p>
                      <a:pPr indent="0" lvl="0" marL="0" marR="0" rtl="0" algn="r">
                        <a:spcBef>
                          <a:spcPts val="0"/>
                        </a:spcBef>
                        <a:spcAft>
                          <a:spcPts val="0"/>
                        </a:spcAft>
                        <a:buNone/>
                      </a:pPr>
                      <a:r>
                        <a:rPr lang="ru-RU" sz="1000"/>
                        <a:t>Оплата услуг по проведению арт-терапии-</a:t>
                      </a:r>
                      <a:endParaRPr/>
                    </a:p>
                    <a:p>
                      <a:pPr indent="0" lvl="0" marL="0" marR="0" rtl="0" algn="r">
                        <a:spcBef>
                          <a:spcPts val="0"/>
                        </a:spcBef>
                        <a:spcAft>
                          <a:spcPts val="0"/>
                        </a:spcAft>
                        <a:buNone/>
                      </a:pPr>
                      <a:r>
                        <a:rPr lang="ru-RU" sz="1000"/>
                        <a:t>Оплата услуг проведению мастер-класса</a:t>
                      </a:r>
                      <a:r>
                        <a:rPr lang="ru-RU" sz="1000"/>
                        <a:t> по уходу для мам и мед. персонала в условиях стационара, в том числе обеспечение работы проекта- 345 000 руб.</a:t>
                      </a:r>
                      <a:endParaRPr sz="1000"/>
                    </a:p>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2000">
                        <a:solidFill>
                          <a:srgbClr val="7030A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56800">
                <a:tc>
                  <a:txBody>
                    <a:bodyPr/>
                    <a:lstStyle/>
                    <a:p>
                      <a:pPr indent="0" lvl="0" marL="0" marR="0" rtl="0" algn="l">
                        <a:spcBef>
                          <a:spcPts val="0"/>
                        </a:spcBef>
                        <a:spcAft>
                          <a:spcPts val="0"/>
                        </a:spcAft>
                        <a:buNone/>
                      </a:pPr>
                      <a:r>
                        <a:rPr b="1" lang="ru-RU" sz="1400">
                          <a:solidFill>
                            <a:srgbClr val="002060"/>
                          </a:solidFill>
                        </a:rPr>
                        <a:t>Проект «Ясмогу» 2019-2020г.</a:t>
                      </a:r>
                      <a:endParaRPr/>
                    </a:p>
                    <a:p>
                      <a:pPr indent="0" lvl="0" marL="0" marR="0" rtl="0" algn="l">
                        <a:spcBef>
                          <a:spcPts val="0"/>
                        </a:spcBef>
                        <a:spcAft>
                          <a:spcPts val="0"/>
                        </a:spcAft>
                        <a:buNone/>
                      </a:pPr>
                      <a:r>
                        <a:rPr lang="ru-RU" sz="1000">
                          <a:solidFill>
                            <a:schemeClr val="dk1"/>
                          </a:solidFill>
                          <a:latin typeface="Calibri"/>
                          <a:ea typeface="Calibri"/>
                          <a:cs typeface="Calibri"/>
                          <a:sym typeface="Calibri"/>
                        </a:rPr>
                        <a:t>Комплексная программа абилитации и реабилитационных программ для детей, рожденных раньше срока, детей с ДЦП, включающая в себя логопедическую и социализирующую части, информационно-психологическую помощь семье и обучение родителей, специализированный курс ЛФК. </a:t>
                      </a:r>
                      <a:endParaRPr b="1" sz="10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200"/>
                        <a:t>Израсходовано: 214 640 </a:t>
                      </a:r>
                      <a:r>
                        <a:rPr lang="ru-RU" sz="1400"/>
                        <a:t>                      </a:t>
                      </a:r>
                      <a:endParaRPr sz="14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ru-RU" sz="1000"/>
                        <a:t>Оплата</a:t>
                      </a:r>
                      <a:r>
                        <a:rPr lang="ru-RU" sz="1000"/>
                        <a:t> специалистов, психологов( гр,инд) специалистов-педагогов- 198 140 руб. </a:t>
                      </a:r>
                      <a:endParaRPr/>
                    </a:p>
                    <a:p>
                      <a:pPr indent="0" lvl="0" marL="0" marR="0" rtl="0" algn="r">
                        <a:spcBef>
                          <a:spcPts val="0"/>
                        </a:spcBef>
                        <a:spcAft>
                          <a:spcPts val="0"/>
                        </a:spcAft>
                        <a:buNone/>
                      </a:pPr>
                      <a:r>
                        <a:rPr lang="ru-RU" sz="1000"/>
                        <a:t>Оплата услуг проведению мастер-класса</a:t>
                      </a:r>
                      <a:r>
                        <a:rPr lang="ru-RU" sz="1000"/>
                        <a:t> по уходу для мам и мед. персонала в условиях стационара-8 500 руб.</a:t>
                      </a:r>
                      <a:endParaRPr/>
                    </a:p>
                    <a:p>
                      <a:pPr indent="0" lvl="0" marL="0" marR="0" rtl="0" algn="r">
                        <a:spcBef>
                          <a:spcPts val="0"/>
                        </a:spcBef>
                        <a:spcAft>
                          <a:spcPts val="0"/>
                        </a:spcAft>
                        <a:buNone/>
                      </a:pPr>
                      <a:r>
                        <a:rPr lang="ru-RU" sz="1000"/>
                        <a:t>Обеспечение работы проекта-8 000 руб.</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2000">
                        <a:solidFill>
                          <a:srgbClr val="7030A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8425">
                <a:tc>
                  <a:txBody>
                    <a:bodyPr/>
                    <a:lstStyle/>
                    <a:p>
                      <a:pPr indent="0" lvl="0" marL="0" marR="0" rtl="0" algn="l">
                        <a:spcBef>
                          <a:spcPts val="0"/>
                        </a:spcBef>
                        <a:spcAft>
                          <a:spcPts val="0"/>
                        </a:spcAft>
                        <a:buNone/>
                      </a:pPr>
                      <a:r>
                        <a:rPr b="1" lang="ru-RU" sz="1400"/>
                        <a:t>Остаток</a:t>
                      </a:r>
                      <a:endParaRPr b="1" sz="14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ctr">
                        <a:spcBef>
                          <a:spcPts val="0"/>
                        </a:spcBef>
                        <a:spcAft>
                          <a:spcPts val="0"/>
                        </a:spcAft>
                        <a:buNone/>
                      </a:pPr>
                      <a:r>
                        <a:rPr b="1" lang="ru-RU" sz="1400"/>
                        <a:t>7 116</a:t>
                      </a:r>
                      <a:r>
                        <a:rPr b="1" lang="ru-RU" sz="1400"/>
                        <a:t> 420  </a:t>
                      </a:r>
                      <a:r>
                        <a:rPr b="1" lang="ru-RU" sz="1400"/>
                        <a:t>перешла</a:t>
                      </a:r>
                      <a:r>
                        <a:rPr b="1" lang="ru-RU" sz="1400"/>
                        <a:t>  на 2020 год</a:t>
                      </a:r>
                      <a:endParaRPr b="1" sz="1400"/>
                    </a:p>
                  </a:txBody>
                  <a:tcPr marT="45725" marB="45725"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c hMerge="1"/>
                <a:tc hMerge="1"/>
              </a:tr>
            </a:tbl>
          </a:graphicData>
        </a:graphic>
      </p:graphicFrame>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235" name="Shape 235"/>
        <p:cNvGrpSpPr/>
        <p:nvPr/>
      </p:nvGrpSpPr>
      <p:grpSpPr>
        <a:xfrm>
          <a:off x="0" y="0"/>
          <a:ext cx="0" cy="0"/>
          <a:chOff x="0" y="0"/>
          <a:chExt cx="0" cy="0"/>
        </a:xfrm>
      </p:grpSpPr>
      <p:sp>
        <p:nvSpPr>
          <p:cNvPr id="236" name="Google Shape;236;p34"/>
          <p:cNvSpPr txBox="1"/>
          <p:nvPr>
            <p:ph type="title"/>
          </p:nvPr>
        </p:nvSpPr>
        <p:spPr>
          <a:xfrm>
            <a:off x="526093" y="0"/>
            <a:ext cx="10827707" cy="37578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2000"/>
              <a:buFont typeface="Calibri"/>
              <a:buNone/>
            </a:pPr>
            <a:r>
              <a:rPr b="1" lang="ru-RU" sz="2000">
                <a:solidFill>
                  <a:srgbClr val="7030A0"/>
                </a:solidFill>
              </a:rPr>
              <a:t>Расходы на реализацию проектов</a:t>
            </a:r>
            <a:endParaRPr b="1" sz="2000">
              <a:solidFill>
                <a:srgbClr val="7030A0"/>
              </a:solidFill>
            </a:endParaRPr>
          </a:p>
        </p:txBody>
      </p:sp>
      <p:graphicFrame>
        <p:nvGraphicFramePr>
          <p:cNvPr id="237" name="Google Shape;237;p34"/>
          <p:cNvGraphicFramePr/>
          <p:nvPr/>
        </p:nvGraphicFramePr>
        <p:xfrm>
          <a:off x="313151" y="350734"/>
          <a:ext cx="3000000" cy="3000000"/>
        </p:xfrm>
        <a:graphic>
          <a:graphicData uri="http://schemas.openxmlformats.org/drawingml/2006/table">
            <a:tbl>
              <a:tblPr bandRow="1" firstRow="1">
                <a:noFill/>
                <a:tableStyleId>{141A97F4-67B6-4599-BC58-B330A4D670BB}</a:tableStyleId>
              </a:tblPr>
              <a:tblGrid>
                <a:gridCol w="3457175"/>
                <a:gridCol w="2386200"/>
                <a:gridCol w="3515000"/>
                <a:gridCol w="2328400"/>
              </a:tblGrid>
              <a:tr h="716425">
                <a:tc>
                  <a:txBody>
                    <a:bodyPr/>
                    <a:lstStyle/>
                    <a:p>
                      <a:pPr indent="0" lvl="0" marL="0" marR="0" rtl="0" algn="ctr">
                        <a:lnSpc>
                          <a:spcPct val="100000"/>
                        </a:lnSpc>
                        <a:spcBef>
                          <a:spcPts val="0"/>
                        </a:spcBef>
                        <a:spcAft>
                          <a:spcPts val="0"/>
                        </a:spcAft>
                        <a:buClr>
                          <a:schemeClr val="dk1"/>
                        </a:buClr>
                        <a:buSzPts val="1400"/>
                        <a:buFont typeface="Calibri"/>
                        <a:buNone/>
                      </a:pPr>
                      <a:r>
                        <a:rPr b="1" lang="ru-RU" sz="1400" u="none" strike="noStrike"/>
                        <a:t>Пожертвования физлиц</a:t>
                      </a:r>
                      <a:endParaRPr/>
                    </a:p>
                    <a:p>
                      <a:pPr indent="0" lvl="0" marL="0" marR="0" rtl="0" algn="l">
                        <a:spcBef>
                          <a:spcPts val="0"/>
                        </a:spcBef>
                        <a:spcAft>
                          <a:spcPts val="0"/>
                        </a:spcAft>
                        <a:buNone/>
                      </a:pPr>
                      <a:r>
                        <a:t/>
                      </a:r>
                      <a:endParaRPr b="1" i="0" sz="1400">
                        <a:solidFill>
                          <a:srgbClr val="002060"/>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Calibri"/>
                        <a:buNone/>
                      </a:pPr>
                      <a:r>
                        <a:rPr b="1" lang="ru-RU" sz="1400" u="none" strike="noStrike"/>
                        <a:t>Пожертвования </a:t>
                      </a:r>
                      <a:endParaRPr/>
                    </a:p>
                    <a:p>
                      <a:pPr indent="0" lvl="0" marL="0" marR="0" rtl="0" algn="ctr">
                        <a:lnSpc>
                          <a:spcPct val="100000"/>
                        </a:lnSpc>
                        <a:spcBef>
                          <a:spcPts val="0"/>
                        </a:spcBef>
                        <a:spcAft>
                          <a:spcPts val="0"/>
                        </a:spcAft>
                        <a:buClr>
                          <a:schemeClr val="dk1"/>
                        </a:buClr>
                        <a:buSzPts val="1400"/>
                        <a:buFont typeface="Calibri"/>
                        <a:buNone/>
                      </a:pPr>
                      <a:r>
                        <a:rPr b="1" lang="ru-RU" sz="1400" u="none" strike="noStrike"/>
                        <a:t>корпоративных партнеров фонда</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Calibri"/>
                        <a:buNone/>
                      </a:pPr>
                      <a:r>
                        <a:rPr b="1" lang="ru-RU" sz="1400" u="none" strike="noStrike"/>
                        <a:t>Перечисление через </a:t>
                      </a:r>
                      <a:endParaRPr/>
                    </a:p>
                    <a:p>
                      <a:pPr indent="0" lvl="0" marL="0" marR="0" rtl="0" algn="ctr">
                        <a:lnSpc>
                          <a:spcPct val="100000"/>
                        </a:lnSpc>
                        <a:spcBef>
                          <a:spcPts val="0"/>
                        </a:spcBef>
                        <a:spcAft>
                          <a:spcPts val="0"/>
                        </a:spcAft>
                        <a:buClr>
                          <a:schemeClr val="dk1"/>
                        </a:buClr>
                        <a:buSzPts val="1400"/>
                        <a:buFont typeface="Calibri"/>
                        <a:buNone/>
                      </a:pPr>
                      <a:r>
                        <a:rPr b="1" lang="ru-RU" sz="1400" u="none" strike="noStrike"/>
                        <a:t>систему 3434</a:t>
                      </a:r>
                      <a:endParaRPr b="1" i="1" sz="1400" u="none" strike="noStrike">
                        <a:solidFill>
                          <a:srgbClr val="002060"/>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Calibri"/>
                        <a:buNone/>
                      </a:pPr>
                      <a:r>
                        <a:rPr b="1" lang="ru-RU" sz="1400" u="none" strike="noStrike"/>
                        <a:t>Безвозмездное получение работ/услуг</a:t>
                      </a:r>
                      <a:endParaRPr/>
                    </a:p>
                    <a:p>
                      <a:pPr indent="0" lvl="0" marL="0" marR="0" rtl="0" algn="ctr">
                        <a:lnSpc>
                          <a:spcPct val="100000"/>
                        </a:lnSpc>
                        <a:spcBef>
                          <a:spcPts val="0"/>
                        </a:spcBef>
                        <a:spcAft>
                          <a:spcPts val="0"/>
                        </a:spcAft>
                        <a:buClr>
                          <a:schemeClr val="dk1"/>
                        </a:buClr>
                        <a:buSzPts val="1400"/>
                        <a:buFont typeface="Calibri"/>
                        <a:buNone/>
                      </a:pPr>
                      <a:r>
                        <a:t/>
                      </a:r>
                      <a:endParaRPr b="1" i="1" sz="1400" u="none" strike="noStrike">
                        <a:solidFill>
                          <a:srgbClr val="002060"/>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8500">
                <a:tc>
                  <a:txBody>
                    <a:bodyPr/>
                    <a:lstStyle/>
                    <a:p>
                      <a:pPr indent="0" lvl="0" marL="0" marR="0" rtl="0" algn="ctr">
                        <a:lnSpc>
                          <a:spcPct val="100000"/>
                        </a:lnSpc>
                        <a:spcBef>
                          <a:spcPts val="0"/>
                        </a:spcBef>
                        <a:spcAft>
                          <a:spcPts val="0"/>
                        </a:spcAft>
                        <a:buClr>
                          <a:srgbClr val="171616"/>
                        </a:buClr>
                        <a:buSzPts val="1400"/>
                        <a:buFont typeface="Calibri"/>
                        <a:buNone/>
                      </a:pPr>
                      <a:r>
                        <a:rPr b="1" i="0" lang="ru-RU" sz="1400">
                          <a:solidFill>
                            <a:srgbClr val="171616"/>
                          </a:solidFill>
                          <a:latin typeface="Calibri"/>
                          <a:ea typeface="Calibri"/>
                          <a:cs typeface="Calibri"/>
                          <a:sym typeface="Calibri"/>
                        </a:rPr>
                        <a:t>225 726</a:t>
                      </a:r>
                      <a:endParaRPr b="1" i="0" sz="1400">
                        <a:solidFill>
                          <a:srgbClr val="171616"/>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ru-RU" sz="1400">
                          <a:solidFill>
                            <a:schemeClr val="dk1"/>
                          </a:solidFill>
                          <a:latin typeface="Calibri"/>
                          <a:ea typeface="Calibri"/>
                          <a:cs typeface="Calibri"/>
                          <a:sym typeface="Calibri"/>
                        </a:rPr>
                        <a:t>1 092 558</a:t>
                      </a:r>
                      <a:endParaRPr b="1" sz="14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ru-RU" sz="1400">
                          <a:solidFill>
                            <a:schemeClr val="dk1"/>
                          </a:solidFill>
                          <a:latin typeface="Calibri"/>
                          <a:ea typeface="Calibri"/>
                          <a:cs typeface="Calibri"/>
                          <a:sym typeface="Calibri"/>
                        </a:rPr>
                        <a:t>8 641</a:t>
                      </a:r>
                      <a:endParaRPr b="1" sz="14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ru-RU" sz="1400">
                          <a:solidFill>
                            <a:schemeClr val="dk1"/>
                          </a:solidFill>
                          <a:latin typeface="Calibri"/>
                          <a:ea typeface="Calibri"/>
                          <a:cs typeface="Calibri"/>
                          <a:sym typeface="Calibri"/>
                        </a:rPr>
                        <a:t>250</a:t>
                      </a:r>
                      <a:r>
                        <a:rPr b="1" lang="ru-RU" sz="1400">
                          <a:solidFill>
                            <a:schemeClr val="dk1"/>
                          </a:solidFill>
                          <a:latin typeface="Calibri"/>
                          <a:ea typeface="Calibri"/>
                          <a:cs typeface="Calibri"/>
                          <a:sym typeface="Calibri"/>
                        </a:rPr>
                        <a:t> 000</a:t>
                      </a:r>
                      <a:endParaRPr b="1" sz="14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8500">
                <a:tc gridSpan="4">
                  <a:txBody>
                    <a:bodyPr/>
                    <a:lstStyle/>
                    <a:p>
                      <a:pPr indent="0" lvl="0" marL="0" marR="0" rtl="0" algn="ctr">
                        <a:spcBef>
                          <a:spcPts val="0"/>
                        </a:spcBef>
                        <a:spcAft>
                          <a:spcPts val="0"/>
                        </a:spcAft>
                        <a:buNone/>
                      </a:pPr>
                      <a:r>
                        <a:rPr b="1" lang="ru-RU" sz="1400"/>
                        <a:t>Общая сумма пожертвований:</a:t>
                      </a:r>
                      <a:r>
                        <a:rPr b="1" lang="ru-RU" sz="1400"/>
                        <a:t> </a:t>
                      </a:r>
                      <a:r>
                        <a:rPr b="1" lang="ru-RU" sz="1400"/>
                        <a:t>1 580 925</a:t>
                      </a:r>
                      <a:endParaRPr b="1" sz="1400">
                        <a:solidFill>
                          <a:srgbClr val="002060"/>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r h="686575">
                <a:tc>
                  <a:txBody>
                    <a:bodyPr/>
                    <a:lstStyle/>
                    <a:p>
                      <a:pPr indent="0" lvl="0" marL="0" marR="0" rtl="0" algn="l">
                        <a:spcBef>
                          <a:spcPts val="0"/>
                        </a:spcBef>
                        <a:spcAft>
                          <a:spcPts val="0"/>
                        </a:spcAft>
                        <a:buNone/>
                      </a:pPr>
                      <a:r>
                        <a:rPr b="1" lang="ru-RU" sz="1200"/>
                        <a:t>Проект: «Лучи добра» </a:t>
                      </a:r>
                      <a:endParaRPr/>
                    </a:p>
                    <a:p>
                      <a:pPr indent="0" lvl="0" marL="0" marR="0" rtl="0" algn="l">
                        <a:spcBef>
                          <a:spcPts val="0"/>
                        </a:spcBef>
                        <a:spcAft>
                          <a:spcPts val="0"/>
                        </a:spcAft>
                        <a:buNone/>
                      </a:pPr>
                      <a:r>
                        <a:rPr lang="ru-RU" sz="1000"/>
                        <a:t>организация</a:t>
                      </a:r>
                      <a:r>
                        <a:rPr lang="ru-RU" sz="1000"/>
                        <a:t> и проведение торжественных церемоний и мероприятий с целью награждения партнеров фонда </a:t>
                      </a:r>
                      <a:endParaRPr b="0" i="0" sz="10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400"/>
                        <a:t>Израсходовано: 253 659</a:t>
                      </a:r>
                      <a:endParaRPr b="1" sz="1400">
                        <a:solidFill>
                          <a:srgbClr val="7030A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1"/>
                        </a:buClr>
                        <a:buSzPts val="1000"/>
                        <a:buFont typeface="Calibri"/>
                        <a:buNone/>
                      </a:pPr>
                      <a:r>
                        <a:rPr lang="ru-RU" sz="1000"/>
                        <a:t>Оплата за изготовление наград- 9 000 руб.</a:t>
                      </a:r>
                      <a:endParaRPr/>
                    </a:p>
                    <a:p>
                      <a:pPr indent="0" lvl="0" marL="0" marR="0" rtl="0" algn="r">
                        <a:lnSpc>
                          <a:spcPct val="100000"/>
                        </a:lnSpc>
                        <a:spcBef>
                          <a:spcPts val="0"/>
                        </a:spcBef>
                        <a:spcAft>
                          <a:spcPts val="0"/>
                        </a:spcAft>
                        <a:buClr>
                          <a:schemeClr val="dk1"/>
                        </a:buClr>
                        <a:buSzPts val="1000"/>
                        <a:buFont typeface="Calibri"/>
                        <a:buNone/>
                      </a:pPr>
                      <a:r>
                        <a:rPr lang="ru-RU" sz="1000"/>
                        <a:t>Оплата приобретения наградной атрибутики- 28 369 руб.</a:t>
                      </a:r>
                      <a:endParaRPr sz="1000"/>
                    </a:p>
                    <a:p>
                      <a:pPr indent="0" lvl="0" marL="0" marR="0" rtl="0" algn="r">
                        <a:lnSpc>
                          <a:spcPct val="100000"/>
                        </a:lnSpc>
                        <a:spcBef>
                          <a:spcPts val="0"/>
                        </a:spcBef>
                        <a:spcAft>
                          <a:spcPts val="0"/>
                        </a:spcAft>
                        <a:buClr>
                          <a:schemeClr val="dk1"/>
                        </a:buClr>
                        <a:buSzPts val="1000"/>
                        <a:buFont typeface="Calibri"/>
                        <a:buNone/>
                      </a:pPr>
                      <a:r>
                        <a:rPr lang="ru-RU" sz="1000"/>
                        <a:t>Оплата  арендуемого помещения-</a:t>
                      </a:r>
                      <a:endParaRPr/>
                    </a:p>
                    <a:p>
                      <a:pPr indent="0" lvl="0" marL="0" marR="0" rtl="0" algn="r">
                        <a:lnSpc>
                          <a:spcPct val="100000"/>
                        </a:lnSpc>
                        <a:spcBef>
                          <a:spcPts val="0"/>
                        </a:spcBef>
                        <a:spcAft>
                          <a:spcPts val="0"/>
                        </a:spcAft>
                        <a:buClr>
                          <a:schemeClr val="dk1"/>
                        </a:buClr>
                        <a:buSzPts val="1000"/>
                        <a:buFont typeface="Calibri"/>
                        <a:buNone/>
                      </a:pPr>
                      <a:r>
                        <a:rPr lang="ru-RU" sz="1000"/>
                        <a:t>Обеспечение работы проекта-216 290 руб.</a:t>
                      </a:r>
                      <a:endParaRPr sz="1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8">
                  <a:txBody>
                    <a:bodyPr/>
                    <a:lstStyle/>
                    <a:p>
                      <a:pPr indent="0" lvl="0" marL="0" marR="0" rtl="0" algn="l">
                        <a:spcBef>
                          <a:spcPts val="0"/>
                        </a:spcBef>
                        <a:spcAft>
                          <a:spcPts val="0"/>
                        </a:spcAft>
                        <a:buNone/>
                      </a:pPr>
                      <a:r>
                        <a:rPr lang="ru-RU" sz="1500"/>
                        <a:t>Денежный</a:t>
                      </a:r>
                      <a:r>
                        <a:rPr lang="ru-RU" sz="1500"/>
                        <a:t> вклад Организаций и физических лиц на поддержку административных и управленческих расходов, не противоречащих основной  деятельности фонда</a:t>
                      </a:r>
                      <a:endParaRPr sz="15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86575">
                <a:tc>
                  <a:txBody>
                    <a:bodyPr/>
                    <a:lstStyle/>
                    <a:p>
                      <a:pPr indent="0" lvl="0" marL="0" marR="0" rtl="0" algn="l">
                        <a:lnSpc>
                          <a:spcPct val="100000"/>
                        </a:lnSpc>
                        <a:spcBef>
                          <a:spcPts val="0"/>
                        </a:spcBef>
                        <a:spcAft>
                          <a:spcPts val="0"/>
                        </a:spcAft>
                        <a:buClr>
                          <a:schemeClr val="dk1"/>
                        </a:buClr>
                        <a:buSzPts val="1200"/>
                        <a:buFont typeface="Calibri"/>
                        <a:buNone/>
                      </a:pPr>
                      <a:r>
                        <a:rPr b="1" lang="ru-RU" sz="1200"/>
                        <a:t>Проект «Семицветик» </a:t>
                      </a:r>
                      <a:r>
                        <a:rPr lang="ru-RU" sz="1000"/>
                        <a:t>специальный класс для детей с особенностями развития, являющимися последствиями преждевременных родов</a:t>
                      </a:r>
                      <a:endParaRPr b="1" i="1" sz="1600">
                        <a:solidFill>
                          <a:srgbClr val="171616"/>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400"/>
                        <a:t>Израсходовано: 85 693</a:t>
                      </a:r>
                      <a:endParaRPr b="1" sz="1400">
                        <a:solidFill>
                          <a:srgbClr val="7030A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ru-RU" sz="1000"/>
                        <a:t>Оплата</a:t>
                      </a:r>
                      <a:r>
                        <a:rPr lang="ru-RU" sz="1000"/>
                        <a:t> педагогам за занятия- 38 659 руб. </a:t>
                      </a:r>
                      <a:endParaRPr/>
                    </a:p>
                    <a:p>
                      <a:pPr indent="0" lvl="0" marL="0" marR="0" rtl="0" algn="r">
                        <a:spcBef>
                          <a:spcPts val="0"/>
                        </a:spcBef>
                        <a:spcAft>
                          <a:spcPts val="0"/>
                        </a:spcAft>
                        <a:buNone/>
                      </a:pPr>
                      <a:r>
                        <a:rPr lang="ru-RU" sz="1000"/>
                        <a:t>Оплата психологов- 20 000 руб. </a:t>
                      </a:r>
                      <a:endParaRPr/>
                    </a:p>
                    <a:p>
                      <a:pPr indent="0" lvl="0" marL="0" marR="0" rtl="0" algn="r">
                        <a:spcBef>
                          <a:spcPts val="0"/>
                        </a:spcBef>
                        <a:spcAft>
                          <a:spcPts val="0"/>
                        </a:spcAft>
                        <a:buNone/>
                      </a:pPr>
                      <a:r>
                        <a:rPr lang="ru-RU" sz="1000"/>
                        <a:t>Тьютеров- 11 657 руб.</a:t>
                      </a:r>
                      <a:endParaRPr/>
                    </a:p>
                    <a:p>
                      <a:pPr indent="0" lvl="0" marL="0" marR="0" rtl="0" algn="r">
                        <a:spcBef>
                          <a:spcPts val="0"/>
                        </a:spcBef>
                        <a:spcAft>
                          <a:spcPts val="0"/>
                        </a:spcAft>
                        <a:buNone/>
                      </a:pPr>
                      <a:r>
                        <a:rPr lang="ru-RU" sz="1000"/>
                        <a:t>Обеспечение работы проекта-15 377 руб.</a:t>
                      </a:r>
                      <a:endParaRPr b="0" sz="10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686575">
                <a:tc>
                  <a:txBody>
                    <a:bodyPr/>
                    <a:lstStyle/>
                    <a:p>
                      <a:pPr indent="0" lvl="0" marL="0" marR="0" rtl="0" algn="l">
                        <a:lnSpc>
                          <a:spcPct val="100000"/>
                        </a:lnSpc>
                        <a:spcBef>
                          <a:spcPts val="0"/>
                        </a:spcBef>
                        <a:spcAft>
                          <a:spcPts val="0"/>
                        </a:spcAft>
                        <a:buClr>
                          <a:schemeClr val="dk1"/>
                        </a:buClr>
                        <a:buSzPts val="1200"/>
                        <a:buFont typeface="Calibri"/>
                        <a:buNone/>
                      </a:pPr>
                      <a:r>
                        <a:rPr b="1" lang="ru-RU" sz="1200"/>
                        <a:t>Проект «Белые лепестки» </a:t>
                      </a:r>
                      <a:r>
                        <a:rPr lang="ru-RU" sz="1000"/>
                        <a:t>Приуроченный</a:t>
                      </a:r>
                      <a:r>
                        <a:rPr lang="ru-RU" sz="1000"/>
                        <a:t> </a:t>
                      </a:r>
                      <a:r>
                        <a:rPr lang="ru-RU" sz="1000"/>
                        <a:t> Всемирному Дню Недоношенных детей-ежегодное проведение</a:t>
                      </a:r>
                      <a:r>
                        <a:rPr lang="ru-RU" sz="1000"/>
                        <a:t> </a:t>
                      </a:r>
                      <a:r>
                        <a:rPr lang="ru-RU" sz="1000"/>
                        <a:t> благотворительных мероприятий.</a:t>
                      </a:r>
                      <a:endParaRPr b="0" i="0" sz="10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400"/>
                        <a:t>Израсходовано: 322 013</a:t>
                      </a:r>
                      <a:endParaRPr b="1" sz="1400">
                        <a:solidFill>
                          <a:srgbClr val="7030A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ru-RU" sz="1000"/>
                        <a:t>Оплата</a:t>
                      </a:r>
                      <a:r>
                        <a:rPr lang="ru-RU" sz="1000"/>
                        <a:t> р</a:t>
                      </a:r>
                      <a:r>
                        <a:rPr lang="ru-RU" sz="1000"/>
                        <a:t>екламы- 38 657 руб.</a:t>
                      </a:r>
                      <a:endParaRPr/>
                    </a:p>
                    <a:p>
                      <a:pPr indent="0" lvl="0" marL="0" marR="0" rtl="0" algn="r">
                        <a:spcBef>
                          <a:spcPts val="0"/>
                        </a:spcBef>
                        <a:spcAft>
                          <a:spcPts val="0"/>
                        </a:spcAft>
                        <a:buNone/>
                      </a:pPr>
                      <a:r>
                        <a:rPr lang="ru-RU" sz="1000"/>
                        <a:t>Оплата</a:t>
                      </a:r>
                      <a:r>
                        <a:rPr lang="ru-RU" sz="1000"/>
                        <a:t>  за подарки- 37 598 руб.</a:t>
                      </a:r>
                      <a:endParaRPr/>
                    </a:p>
                    <a:p>
                      <a:pPr indent="0" lvl="0" marL="0" marR="0" rtl="0" algn="r">
                        <a:spcBef>
                          <a:spcPts val="0"/>
                        </a:spcBef>
                        <a:spcAft>
                          <a:spcPts val="0"/>
                        </a:spcAft>
                        <a:buNone/>
                      </a:pPr>
                      <a:r>
                        <a:rPr lang="ru-RU" sz="1000"/>
                        <a:t>Обеспечение  работы проекта-233 258 руб.</a:t>
                      </a:r>
                      <a:endParaRPr/>
                    </a:p>
                    <a:p>
                      <a:pPr indent="0" lvl="0" marL="0" marR="0" rtl="0" algn="r">
                        <a:spcBef>
                          <a:spcPts val="0"/>
                        </a:spcBef>
                        <a:spcAft>
                          <a:spcPts val="0"/>
                        </a:spcAft>
                        <a:buNone/>
                      </a:pPr>
                      <a:r>
                        <a:rPr lang="ru-RU" sz="1000"/>
                        <a:t>Оплата за изготовление наград- 12 500 руб.</a:t>
                      </a:r>
                      <a:endParaRPr b="0" sz="1000">
                        <a:solidFill>
                          <a:srgbClr val="002060"/>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840825">
                <a:tc>
                  <a:txBody>
                    <a:bodyPr/>
                    <a:lstStyle/>
                    <a:p>
                      <a:pPr indent="0" lvl="0" marL="0" marR="0" rtl="0" algn="l">
                        <a:spcBef>
                          <a:spcPts val="0"/>
                        </a:spcBef>
                        <a:spcAft>
                          <a:spcPts val="0"/>
                        </a:spcAft>
                        <a:buNone/>
                      </a:pPr>
                      <a:r>
                        <a:rPr b="1" lang="ru-RU" sz="1200"/>
                        <a:t>Проект «Конкретный адрес»</a:t>
                      </a:r>
                      <a:r>
                        <a:rPr b="1" lang="ru-RU" sz="1600"/>
                        <a:t> </a:t>
                      </a:r>
                      <a:r>
                        <a:rPr lang="ru-RU" sz="1000"/>
                        <a:t>Помощь в приобретении лекарственных препаратов, медицинского оборудования и технических средств для детей с диагнозом ДЦП, БЛД, ретинопатия недоношенных детей.</a:t>
                      </a:r>
                      <a:endParaRPr b="1" i="0" sz="1000">
                        <a:solidFill>
                          <a:srgbClr val="171616"/>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400"/>
                        <a:t>Израсходовано: 308 981</a:t>
                      </a:r>
                      <a:endParaRPr b="1" sz="1400">
                        <a:solidFill>
                          <a:srgbClr val="7030A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ru-RU" sz="1000"/>
                        <a:t>Оплата</a:t>
                      </a:r>
                      <a:r>
                        <a:rPr lang="ru-RU" sz="1000"/>
                        <a:t>  лечения и реабилитации- 291 126 руб.</a:t>
                      </a:r>
                      <a:endParaRPr/>
                    </a:p>
                    <a:p>
                      <a:pPr indent="0" lvl="0" marL="0" marR="0" rtl="0" algn="r">
                        <a:lnSpc>
                          <a:spcPct val="100000"/>
                        </a:lnSpc>
                        <a:spcBef>
                          <a:spcPts val="0"/>
                        </a:spcBef>
                        <a:spcAft>
                          <a:spcPts val="0"/>
                        </a:spcAft>
                        <a:buClr>
                          <a:schemeClr val="dk1"/>
                        </a:buClr>
                        <a:buSzPts val="1000"/>
                        <a:buFont typeface="Calibri"/>
                        <a:buNone/>
                      </a:pPr>
                      <a:r>
                        <a:rPr lang="ru-RU" sz="1000"/>
                        <a:t>Обеспечение работы проекта-13 855 руб.</a:t>
                      </a:r>
                      <a:endParaRPr sz="1000"/>
                    </a:p>
                    <a:p>
                      <a:pPr indent="0" lvl="0" marL="0" marR="0" rtl="0" algn="r">
                        <a:spcBef>
                          <a:spcPts val="0"/>
                        </a:spcBef>
                        <a:spcAft>
                          <a:spcPts val="0"/>
                        </a:spcAft>
                        <a:buNone/>
                      </a:pPr>
                      <a:r>
                        <a:t/>
                      </a:r>
                      <a:endParaRPr b="0" sz="10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686575">
                <a:tc>
                  <a:txBody>
                    <a:bodyPr/>
                    <a:lstStyle/>
                    <a:p>
                      <a:pPr indent="0" lvl="0" marL="0" marR="0" rtl="0" algn="l">
                        <a:spcBef>
                          <a:spcPts val="0"/>
                        </a:spcBef>
                        <a:spcAft>
                          <a:spcPts val="0"/>
                        </a:spcAft>
                        <a:buNone/>
                      </a:pPr>
                      <a:r>
                        <a:rPr b="1" lang="ru-RU" sz="1200"/>
                        <a:t>Благотворительная акция «Носочки для жизни»</a:t>
                      </a:r>
                      <a:endParaRPr/>
                    </a:p>
                    <a:p>
                      <a:pPr indent="0" lvl="0" marL="0" marR="0" rtl="0" algn="l">
                        <a:spcBef>
                          <a:spcPts val="0"/>
                        </a:spcBef>
                        <a:spcAft>
                          <a:spcPts val="0"/>
                        </a:spcAft>
                        <a:buNone/>
                      </a:pPr>
                      <a:r>
                        <a:rPr lang="ru-RU" sz="1000"/>
                        <a:t> Акции и мероприятия по вязанию шерстяных изделий для недоношенных детей.</a:t>
                      </a:r>
                      <a:endParaRPr b="0" i="1" sz="1000">
                        <a:solidFill>
                          <a:srgbClr val="171616"/>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400"/>
                        <a:t>Израсходовано: 58 356</a:t>
                      </a:r>
                      <a:endParaRPr b="1" sz="1400">
                        <a:solidFill>
                          <a:srgbClr val="7030A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ru-RU" sz="1000"/>
                        <a:t>Закупка материалов- 23 565 руб.</a:t>
                      </a:r>
                      <a:endParaRPr/>
                    </a:p>
                    <a:p>
                      <a:pPr indent="0" lvl="0" marL="0" marR="0" rtl="0" algn="r">
                        <a:lnSpc>
                          <a:spcPct val="100000"/>
                        </a:lnSpc>
                        <a:spcBef>
                          <a:spcPts val="0"/>
                        </a:spcBef>
                        <a:spcAft>
                          <a:spcPts val="0"/>
                        </a:spcAft>
                        <a:buClr>
                          <a:schemeClr val="dk1"/>
                        </a:buClr>
                        <a:buSzPts val="1000"/>
                        <a:buFont typeface="Calibri"/>
                        <a:buNone/>
                      </a:pPr>
                      <a:r>
                        <a:rPr lang="ru-RU" sz="1000"/>
                        <a:t>Обеспечение  работы проекта- 34 791 руб.</a:t>
                      </a:r>
                      <a:endParaRPr sz="1000"/>
                    </a:p>
                    <a:p>
                      <a:pPr indent="0" lvl="0" marL="0" marR="0" rtl="0" algn="r">
                        <a:spcBef>
                          <a:spcPts val="0"/>
                        </a:spcBef>
                        <a:spcAft>
                          <a:spcPts val="0"/>
                        </a:spcAft>
                        <a:buNone/>
                      </a:pPr>
                      <a:r>
                        <a:t/>
                      </a:r>
                      <a:endParaRPr b="0" sz="10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537325">
                <a:tc>
                  <a:txBody>
                    <a:bodyPr/>
                    <a:lstStyle/>
                    <a:p>
                      <a:pPr indent="0" lvl="0" marL="0" marR="0" rtl="0" algn="l">
                        <a:spcBef>
                          <a:spcPts val="0"/>
                        </a:spcBef>
                        <a:spcAft>
                          <a:spcPts val="0"/>
                        </a:spcAft>
                        <a:buNone/>
                      </a:pPr>
                      <a:r>
                        <a:rPr b="1" lang="ru-RU" sz="1200"/>
                        <a:t>Онлайн школа для родителей</a:t>
                      </a:r>
                      <a:endParaRPr/>
                    </a:p>
                    <a:p>
                      <a:pPr indent="0" lvl="0" marL="0" marR="0" rtl="0" algn="l">
                        <a:spcBef>
                          <a:spcPts val="0"/>
                        </a:spcBef>
                        <a:spcAft>
                          <a:spcPts val="0"/>
                        </a:spcAft>
                        <a:buNone/>
                      </a:pPr>
                      <a:r>
                        <a:rPr lang="ru-RU" sz="1000"/>
                        <a:t>Онлайн-встречи и консультации родителей</a:t>
                      </a:r>
                      <a:endParaRPr b="1" i="0" sz="1000">
                        <a:solidFill>
                          <a:srgbClr val="171616"/>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400"/>
                        <a:t>Израсходовано: 168 550</a:t>
                      </a:r>
                      <a:endParaRPr b="1" sz="1400">
                        <a:solidFill>
                          <a:srgbClr val="7030A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ru-RU" sz="1000"/>
                        <a:t>Оплата  специалистов- 53</a:t>
                      </a:r>
                      <a:r>
                        <a:rPr lang="ru-RU" sz="1000"/>
                        <a:t> 659 руб.</a:t>
                      </a:r>
                      <a:endParaRPr sz="1000"/>
                    </a:p>
                    <a:p>
                      <a:pPr indent="0" lvl="0" marL="0" marR="0" rtl="0" algn="r">
                        <a:lnSpc>
                          <a:spcPct val="100000"/>
                        </a:lnSpc>
                        <a:spcBef>
                          <a:spcPts val="0"/>
                        </a:spcBef>
                        <a:spcAft>
                          <a:spcPts val="0"/>
                        </a:spcAft>
                        <a:buClr>
                          <a:schemeClr val="dk1"/>
                        </a:buClr>
                        <a:buSzPts val="1000"/>
                        <a:buFont typeface="Calibri"/>
                        <a:buNone/>
                      </a:pPr>
                      <a:r>
                        <a:rPr lang="ru-RU" sz="1000"/>
                        <a:t>Оплата</a:t>
                      </a:r>
                      <a:r>
                        <a:rPr lang="ru-RU" sz="1000"/>
                        <a:t> психологов- 83 555 руб.</a:t>
                      </a:r>
                      <a:endParaRPr/>
                    </a:p>
                    <a:p>
                      <a:pPr indent="0" lvl="0" marL="0" marR="0" rtl="0" algn="r">
                        <a:lnSpc>
                          <a:spcPct val="100000"/>
                        </a:lnSpc>
                        <a:spcBef>
                          <a:spcPts val="0"/>
                        </a:spcBef>
                        <a:spcAft>
                          <a:spcPts val="0"/>
                        </a:spcAft>
                        <a:buClr>
                          <a:schemeClr val="dk1"/>
                        </a:buClr>
                        <a:buSzPts val="1000"/>
                        <a:buFont typeface="Calibri"/>
                        <a:buNone/>
                      </a:pPr>
                      <a:r>
                        <a:rPr lang="ru-RU" sz="1000"/>
                        <a:t>Обеспечение  работы проекта- 31 336 руб.</a:t>
                      </a:r>
                      <a:endParaRPr sz="1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537325">
                <a:tc>
                  <a:txBody>
                    <a:bodyPr/>
                    <a:lstStyle/>
                    <a:p>
                      <a:pPr indent="0" lvl="0" marL="0" marR="0" rtl="0" algn="l">
                        <a:spcBef>
                          <a:spcPts val="0"/>
                        </a:spcBef>
                        <a:spcAft>
                          <a:spcPts val="0"/>
                        </a:spcAft>
                        <a:buNone/>
                      </a:pPr>
                      <a:r>
                        <a:rPr b="1" lang="ru-RU" sz="1200"/>
                        <a:t>Административно-управленческие расходы</a:t>
                      </a:r>
                      <a:endParaRPr b="1" i="0" sz="1200">
                        <a:solidFill>
                          <a:srgbClr val="171616"/>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Calibri"/>
                        <a:buNone/>
                      </a:pPr>
                      <a:r>
                        <a:rPr lang="ru-RU" sz="1400"/>
                        <a:t>Израсходовано: 62 000</a:t>
                      </a:r>
                      <a:endParaRPr/>
                    </a:p>
                    <a:p>
                      <a:pPr indent="0" lvl="0" marL="0" marR="0" rtl="0" algn="ctr">
                        <a:spcBef>
                          <a:spcPts val="0"/>
                        </a:spcBef>
                        <a:spcAft>
                          <a:spcPts val="0"/>
                        </a:spcAft>
                        <a:buNone/>
                      </a:pPr>
                      <a:r>
                        <a:t/>
                      </a:r>
                      <a:endParaRPr b="1" sz="1600">
                        <a:solidFill>
                          <a:srgbClr val="7030A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ru-RU" sz="1000"/>
                        <a:t>Оплата канцелярских товаров- 28 657 руб.</a:t>
                      </a:r>
                      <a:endParaRPr/>
                    </a:p>
                    <a:p>
                      <a:pPr indent="0" lvl="0" marL="0" marR="0" rtl="0" algn="r">
                        <a:lnSpc>
                          <a:spcPct val="100000"/>
                        </a:lnSpc>
                        <a:spcBef>
                          <a:spcPts val="0"/>
                        </a:spcBef>
                        <a:spcAft>
                          <a:spcPts val="0"/>
                        </a:spcAft>
                        <a:buClr>
                          <a:schemeClr val="dk1"/>
                        </a:buClr>
                        <a:buSzPts val="1000"/>
                        <a:buFont typeface="Calibri"/>
                        <a:buNone/>
                      </a:pPr>
                      <a:r>
                        <a:rPr lang="ru-RU" sz="1000"/>
                        <a:t>Оплата</a:t>
                      </a:r>
                      <a:r>
                        <a:rPr lang="ru-RU" sz="1000"/>
                        <a:t> телефонии, интернета- 25 653 руб.</a:t>
                      </a:r>
                      <a:endParaRPr/>
                    </a:p>
                    <a:p>
                      <a:pPr indent="0" lvl="0" marL="0" marR="0" rtl="0" algn="r">
                        <a:lnSpc>
                          <a:spcPct val="100000"/>
                        </a:lnSpc>
                        <a:spcBef>
                          <a:spcPts val="0"/>
                        </a:spcBef>
                        <a:spcAft>
                          <a:spcPts val="0"/>
                        </a:spcAft>
                        <a:buClr>
                          <a:schemeClr val="dk1"/>
                        </a:buClr>
                        <a:buSzPts val="1000"/>
                        <a:buFont typeface="Calibri"/>
                        <a:buNone/>
                      </a:pPr>
                      <a:r>
                        <a:rPr lang="ru-RU" sz="1000"/>
                        <a:t>Обеспечение  работы проекта- 7 960 руб.</a:t>
                      </a:r>
                      <a:endParaRPr sz="1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388050">
                <a:tc>
                  <a:txBody>
                    <a:bodyPr/>
                    <a:lstStyle/>
                    <a:p>
                      <a:pPr indent="0" lvl="0" marL="0" marR="0" rtl="0" algn="l">
                        <a:spcBef>
                          <a:spcPts val="0"/>
                        </a:spcBef>
                        <a:spcAft>
                          <a:spcPts val="0"/>
                        </a:spcAft>
                        <a:buNone/>
                      </a:pPr>
                      <a:r>
                        <a:rPr b="1" lang="ru-RU" sz="1400"/>
                        <a:t>Остаток</a:t>
                      </a:r>
                      <a:endParaRPr b="1" sz="14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ru-RU" sz="1400"/>
                        <a:t>321</a:t>
                      </a:r>
                      <a:r>
                        <a:rPr b="1" lang="ru-RU" sz="1400"/>
                        <a:t> 673</a:t>
                      </a:r>
                      <a:endParaRPr b="1" sz="14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ru-RU" sz="1400"/>
                        <a:t>перешёл</a:t>
                      </a:r>
                      <a:r>
                        <a:rPr b="1" lang="ru-RU" sz="1400"/>
                        <a:t> на 2020 год</a:t>
                      </a:r>
                      <a:endParaRPr b="1" sz="14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bl>
          </a:graphicData>
        </a:graphic>
      </p:graphicFrame>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241" name="Shape 241"/>
        <p:cNvGrpSpPr/>
        <p:nvPr/>
      </p:nvGrpSpPr>
      <p:grpSpPr>
        <a:xfrm>
          <a:off x="0" y="0"/>
          <a:ext cx="0" cy="0"/>
          <a:chOff x="0" y="0"/>
          <a:chExt cx="0" cy="0"/>
        </a:xfrm>
      </p:grpSpPr>
      <p:sp>
        <p:nvSpPr>
          <p:cNvPr id="242" name="Google Shape;242;p35"/>
          <p:cNvSpPr txBox="1"/>
          <p:nvPr>
            <p:ph type="title"/>
          </p:nvPr>
        </p:nvSpPr>
        <p:spPr>
          <a:xfrm>
            <a:off x="838200" y="365125"/>
            <a:ext cx="10515600" cy="7016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4400"/>
              <a:buFont typeface="Calibri"/>
              <a:buNone/>
            </a:pPr>
            <a:r>
              <a:rPr b="1" lang="ru-RU">
                <a:solidFill>
                  <a:srgbClr val="7030A0"/>
                </a:solidFill>
              </a:rPr>
              <a:t>Нас поддерживают!</a:t>
            </a:r>
            <a:endParaRPr b="1">
              <a:solidFill>
                <a:srgbClr val="7030A0"/>
              </a:solidFill>
            </a:endParaRPr>
          </a:p>
        </p:txBody>
      </p:sp>
      <p:sp>
        <p:nvSpPr>
          <p:cNvPr id="243" name="Google Shape;243;p35"/>
          <p:cNvSpPr txBox="1"/>
          <p:nvPr>
            <p:ph idx="1" type="body"/>
          </p:nvPr>
        </p:nvSpPr>
        <p:spPr>
          <a:xfrm>
            <a:off x="838200" y="1066800"/>
            <a:ext cx="10515600" cy="5379719"/>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100"/>
              <a:buNone/>
            </a:pPr>
            <a:r>
              <a:t/>
            </a:r>
            <a:endParaRPr b="1" sz="1100">
              <a:solidFill>
                <a:schemeClr val="accent4"/>
              </a:solidFill>
            </a:endParaRPr>
          </a:p>
          <a:p>
            <a:pPr indent="0" lvl="0" marL="0" rtl="0" algn="l">
              <a:lnSpc>
                <a:spcPct val="70000"/>
              </a:lnSpc>
              <a:spcBef>
                <a:spcPts val="1000"/>
              </a:spcBef>
              <a:spcAft>
                <a:spcPts val="0"/>
              </a:spcAft>
              <a:buClr>
                <a:srgbClr val="7030A0"/>
              </a:buClr>
              <a:buSzPts val="2310"/>
              <a:buNone/>
            </a:pPr>
            <a:r>
              <a:rPr b="1" lang="ru-RU" sz="2310">
                <a:solidFill>
                  <a:srgbClr val="7030A0"/>
                </a:solidFill>
              </a:rPr>
              <a:t>Органы Исполнительной власти, Гранты мэра Москвы, Душевная Москва, Правительство Москвы, ОНФ, Департамент труда и социальной защиты населения города  Москвы, Москва -Добрый город,  Департамент здравоохранения города Москвы, Российское общество неонатологов.</a:t>
            </a:r>
            <a:endParaRPr/>
          </a:p>
          <a:p>
            <a:pPr indent="0" lvl="0" marL="0" rtl="0" algn="l">
              <a:lnSpc>
                <a:spcPct val="70000"/>
              </a:lnSpc>
              <a:spcBef>
                <a:spcPts val="1000"/>
              </a:spcBef>
              <a:spcAft>
                <a:spcPts val="0"/>
              </a:spcAft>
              <a:buClr>
                <a:schemeClr val="dk1"/>
              </a:buClr>
              <a:buSzPts val="2310"/>
              <a:buNone/>
            </a:pPr>
            <a:r>
              <a:t/>
            </a:r>
            <a:endParaRPr b="1" sz="2310">
              <a:solidFill>
                <a:srgbClr val="7030A0"/>
              </a:solidFill>
            </a:endParaRPr>
          </a:p>
          <a:p>
            <a:pPr indent="0" lvl="0" marL="0" rtl="0" algn="l">
              <a:lnSpc>
                <a:spcPct val="70000"/>
              </a:lnSpc>
              <a:spcBef>
                <a:spcPts val="1000"/>
              </a:spcBef>
              <a:spcAft>
                <a:spcPts val="0"/>
              </a:spcAft>
              <a:buClr>
                <a:schemeClr val="accent1"/>
              </a:buClr>
              <a:buSzPts val="2310"/>
              <a:buNone/>
            </a:pPr>
            <a:r>
              <a:rPr b="1" lang="ru-RU" sz="2310">
                <a:solidFill>
                  <a:schemeClr val="accent1"/>
                </a:solidFill>
              </a:rPr>
              <a:t>Инфопортал Душевная Москва, АСИ, Журнал Мегаполис Тайм, Телеканал Добрый мир 24, Инфопортал Другая Россия, Информационное агентство России «ТАСС», Федеральные СМИ и печатные издания России.</a:t>
            </a:r>
            <a:endParaRPr/>
          </a:p>
          <a:p>
            <a:pPr indent="0" lvl="0" marL="0" rtl="0" algn="l">
              <a:lnSpc>
                <a:spcPct val="70000"/>
              </a:lnSpc>
              <a:spcBef>
                <a:spcPts val="1000"/>
              </a:spcBef>
              <a:spcAft>
                <a:spcPts val="0"/>
              </a:spcAft>
              <a:buClr>
                <a:srgbClr val="7030A0"/>
              </a:buClr>
              <a:buSzPts val="2310"/>
              <a:buNone/>
            </a:pPr>
            <a:r>
              <a:rPr lang="ru-RU" sz="2310">
                <a:solidFill>
                  <a:srgbClr val="7030A0"/>
                </a:solidFill>
              </a:rPr>
              <a:t> </a:t>
            </a:r>
            <a:endParaRPr/>
          </a:p>
          <a:p>
            <a:pPr indent="0" lvl="0" marL="0" rtl="0" algn="ctr">
              <a:lnSpc>
                <a:spcPct val="70000"/>
              </a:lnSpc>
              <a:spcBef>
                <a:spcPts val="1000"/>
              </a:spcBef>
              <a:spcAft>
                <a:spcPts val="0"/>
              </a:spcAft>
              <a:buClr>
                <a:srgbClr val="7F6000"/>
              </a:buClr>
              <a:buSzPts val="2310"/>
              <a:buNone/>
            </a:pPr>
            <a:r>
              <a:rPr b="1" lang="ru-RU" sz="2210">
                <a:solidFill>
                  <a:srgbClr val="7F6000"/>
                </a:solidFill>
              </a:rPr>
              <a:t>Следующие компании поддерживают фонд своей продукцией, тем самым внося нефинансовый вклад в деятельность фонда: </a:t>
            </a:r>
            <a:endParaRPr b="1" sz="2210">
              <a:solidFill>
                <a:srgbClr val="7F6000"/>
              </a:solidFill>
            </a:endParaRPr>
          </a:p>
          <a:p>
            <a:pPr indent="0" lvl="0" marL="0" rtl="0" algn="l">
              <a:lnSpc>
                <a:spcPct val="70000"/>
              </a:lnSpc>
              <a:spcBef>
                <a:spcPts val="1000"/>
              </a:spcBef>
              <a:spcAft>
                <a:spcPts val="0"/>
              </a:spcAft>
              <a:buClr>
                <a:srgbClr val="7F6000"/>
              </a:buClr>
              <a:buSzPts val="2310"/>
              <a:buNone/>
            </a:pPr>
            <a:r>
              <a:rPr b="1" lang="ru-RU" sz="2210">
                <a:solidFill>
                  <a:srgbClr val="7F6000"/>
                </a:solidFill>
              </a:rPr>
              <a:t>Компания Той.ру</a:t>
            </a:r>
            <a:r>
              <a:rPr lang="ru-RU" sz="2210">
                <a:solidFill>
                  <a:srgbClr val="7F6000"/>
                </a:solidFill>
              </a:rPr>
              <a:t>,</a:t>
            </a:r>
            <a:r>
              <a:rPr b="1" lang="ru-RU" sz="2210">
                <a:solidFill>
                  <a:srgbClr val="7F6000"/>
                </a:solidFill>
              </a:rPr>
              <a:t>  Корпорация RHANA</a:t>
            </a:r>
            <a:r>
              <a:rPr lang="ru-RU" sz="2210">
                <a:solidFill>
                  <a:srgbClr val="7F6000"/>
                </a:solidFill>
              </a:rPr>
              <a:t>, </a:t>
            </a:r>
            <a:r>
              <a:rPr b="1" lang="ru-RU" sz="2210">
                <a:solidFill>
                  <a:srgbClr val="7F6000"/>
                </a:solidFill>
              </a:rPr>
              <a:t>Компания самых вкусных напитков Сок Добрый Мултон,  Компания Мосбаллонс, </a:t>
            </a:r>
            <a:r>
              <a:rPr lang="ru-RU" sz="2210">
                <a:solidFill>
                  <a:srgbClr val="7F6000"/>
                </a:solidFill>
              </a:rPr>
              <a:t> </a:t>
            </a:r>
            <a:r>
              <a:rPr b="1" lang="ru-RU" sz="2210">
                <a:solidFill>
                  <a:srgbClr val="7F6000"/>
                </a:solidFill>
              </a:rPr>
              <a:t>Компания «Натуралина»,  Компания Каравай–СВ, Компания Профкосмо, Восточная ковровая компания Ковры РФ, Транспортная  компания Транскарго,  Компания Бэби блум,  Благотворительный фонд Екатерины Иноземцевой, Компания «Я расту Тойс»,  Университетская клиника головной боли,   Компания «Русокси», Компания Стройтрансгаз, компания Швабе-Москва, Компания Белла-Восток TZMO SA, PHILIPS</a:t>
            </a:r>
            <a:r>
              <a:rPr lang="ru-RU" sz="2210">
                <a:solidFill>
                  <a:srgbClr val="7F6000"/>
                </a:solidFill>
              </a:rPr>
              <a:t>,</a:t>
            </a:r>
            <a:r>
              <a:rPr b="1" lang="ru-RU" sz="2210">
                <a:solidFill>
                  <a:srgbClr val="7F6000"/>
                </a:solidFill>
              </a:rPr>
              <a:t>EFCNI</a:t>
            </a:r>
            <a:r>
              <a:rPr lang="ru-RU" sz="2210">
                <a:solidFill>
                  <a:srgbClr val="7F6000"/>
                </a:solidFill>
              </a:rPr>
              <a:t>.</a:t>
            </a:r>
            <a:endParaRPr b="1" sz="2210">
              <a:solidFill>
                <a:srgbClr val="7F6000"/>
              </a:solidFill>
            </a:endParaRPr>
          </a:p>
          <a:p>
            <a:pPr indent="0" lvl="0" marL="0" rtl="0" algn="l">
              <a:lnSpc>
                <a:spcPct val="70000"/>
              </a:lnSpc>
              <a:spcBef>
                <a:spcPts val="1000"/>
              </a:spcBef>
              <a:spcAft>
                <a:spcPts val="0"/>
              </a:spcAft>
              <a:buClr>
                <a:schemeClr val="dk1"/>
              </a:buClr>
              <a:buSzPts val="990"/>
              <a:buNone/>
            </a:pPr>
            <a:r>
              <a:t/>
            </a:r>
            <a:endParaRPr b="1" sz="989">
              <a:solidFill>
                <a:srgbClr val="7F6000"/>
              </a:solidFill>
            </a:endParaRPr>
          </a:p>
          <a:p>
            <a:pPr indent="0" lvl="0" marL="0" rtl="0" algn="l">
              <a:lnSpc>
                <a:spcPct val="70000"/>
              </a:lnSpc>
              <a:spcBef>
                <a:spcPts val="1000"/>
              </a:spcBef>
              <a:spcAft>
                <a:spcPts val="0"/>
              </a:spcAft>
              <a:buClr>
                <a:srgbClr val="7F6000"/>
              </a:buClr>
              <a:buSzPts val="1540"/>
              <a:buNone/>
            </a:pPr>
            <a:r>
              <a:rPr lang="ru-RU" sz="1540">
                <a:solidFill>
                  <a:srgbClr val="7F6000"/>
                </a:solidFill>
              </a:rPr>
              <a:t> </a:t>
            </a:r>
            <a:endParaRPr b="1" sz="1100">
              <a:solidFill>
                <a:srgbClr val="7F6000"/>
              </a:solidFill>
            </a:endParaRPr>
          </a:p>
          <a:p>
            <a:pPr indent="-165735" lvl="0" marL="228600" rtl="0" algn="l">
              <a:lnSpc>
                <a:spcPct val="70000"/>
              </a:lnSpc>
              <a:spcBef>
                <a:spcPts val="1000"/>
              </a:spcBef>
              <a:spcAft>
                <a:spcPts val="0"/>
              </a:spcAft>
              <a:buClr>
                <a:schemeClr val="dk1"/>
              </a:buClr>
              <a:buSzPts val="990"/>
              <a:buNone/>
            </a:pPr>
            <a:r>
              <a:t/>
            </a:r>
            <a:endParaRPr b="1" sz="989"/>
          </a:p>
          <a:p>
            <a:pPr indent="-179705" lvl="0" marL="228600" rtl="0" algn="l">
              <a:lnSpc>
                <a:spcPct val="70000"/>
              </a:lnSpc>
              <a:spcBef>
                <a:spcPts val="1000"/>
              </a:spcBef>
              <a:spcAft>
                <a:spcPts val="0"/>
              </a:spcAft>
              <a:buClr>
                <a:schemeClr val="dk1"/>
              </a:buClr>
              <a:buSzPts val="770"/>
              <a:buNone/>
            </a:pPr>
            <a:r>
              <a:t/>
            </a:r>
            <a:endParaRPr sz="770"/>
          </a:p>
          <a:p>
            <a:pPr indent="-179705" lvl="0" marL="228600" rtl="0" algn="l">
              <a:lnSpc>
                <a:spcPct val="70000"/>
              </a:lnSpc>
              <a:spcBef>
                <a:spcPts val="1000"/>
              </a:spcBef>
              <a:spcAft>
                <a:spcPts val="0"/>
              </a:spcAft>
              <a:buClr>
                <a:schemeClr val="dk1"/>
              </a:buClr>
              <a:buSzPts val="770"/>
              <a:buNone/>
            </a:pPr>
            <a:r>
              <a:t/>
            </a:r>
            <a:endParaRPr b="1" sz="770">
              <a:solidFill>
                <a:schemeClr val="accent6"/>
              </a:solidFill>
            </a:endParaRPr>
          </a:p>
          <a:p>
            <a:pPr indent="-179705" lvl="0" marL="228600" rtl="0" algn="l">
              <a:lnSpc>
                <a:spcPct val="70000"/>
              </a:lnSpc>
              <a:spcBef>
                <a:spcPts val="1000"/>
              </a:spcBef>
              <a:spcAft>
                <a:spcPts val="0"/>
              </a:spcAft>
              <a:buClr>
                <a:schemeClr val="dk1"/>
              </a:buClr>
              <a:buSzPts val="770"/>
              <a:buNone/>
            </a:pPr>
            <a:r>
              <a:t/>
            </a:r>
            <a:endParaRPr sz="770"/>
          </a:p>
          <a:p>
            <a:pPr indent="-179705" lvl="0" marL="228600" rtl="0" algn="l">
              <a:lnSpc>
                <a:spcPct val="70000"/>
              </a:lnSpc>
              <a:spcBef>
                <a:spcPts val="1000"/>
              </a:spcBef>
              <a:spcAft>
                <a:spcPts val="0"/>
              </a:spcAft>
              <a:buClr>
                <a:schemeClr val="dk1"/>
              </a:buClr>
              <a:buSzPts val="770"/>
              <a:buNone/>
            </a:pPr>
            <a:r>
              <a:t/>
            </a:r>
            <a:endParaRPr sz="770"/>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247" name="Shape 247"/>
        <p:cNvGrpSpPr/>
        <p:nvPr/>
      </p:nvGrpSpPr>
      <p:grpSpPr>
        <a:xfrm>
          <a:off x="0" y="0"/>
          <a:ext cx="0" cy="0"/>
          <a:chOff x="0" y="0"/>
          <a:chExt cx="0" cy="0"/>
        </a:xfrm>
      </p:grpSpPr>
      <p:sp>
        <p:nvSpPr>
          <p:cNvPr id="248" name="Google Shape;248;p36"/>
          <p:cNvSpPr txBox="1"/>
          <p:nvPr>
            <p:ph type="title"/>
          </p:nvPr>
        </p:nvSpPr>
        <p:spPr>
          <a:xfrm>
            <a:off x="1127760" y="0"/>
            <a:ext cx="10226040" cy="147828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3959"/>
              <a:buFont typeface="Calibri"/>
              <a:buNone/>
            </a:pPr>
            <a:br>
              <a:rPr b="1" lang="ru-RU" sz="3959">
                <a:solidFill>
                  <a:srgbClr val="7030A0"/>
                </a:solidFill>
              </a:rPr>
            </a:br>
            <a:r>
              <a:rPr b="1" lang="ru-RU" sz="3959">
                <a:solidFill>
                  <a:srgbClr val="7030A0"/>
                </a:solidFill>
              </a:rPr>
              <a:t>Ссылки на публикации</a:t>
            </a:r>
            <a:br>
              <a:rPr b="1" lang="ru-RU" sz="3959">
                <a:solidFill>
                  <a:srgbClr val="7030A0"/>
                </a:solidFill>
              </a:rPr>
            </a:br>
            <a:r>
              <a:rPr lang="ru-RU" sz="3959" u="sng">
                <a:solidFill>
                  <a:schemeClr val="hlink"/>
                </a:solidFill>
                <a:hlinkClick r:id="rId3"/>
              </a:rPr>
              <a:t> </a:t>
            </a:r>
            <a:endParaRPr b="1" sz="3959">
              <a:solidFill>
                <a:srgbClr val="7030A0"/>
              </a:solidFill>
            </a:endParaRPr>
          </a:p>
        </p:txBody>
      </p:sp>
      <p:sp>
        <p:nvSpPr>
          <p:cNvPr id="249" name="Google Shape;249;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ru-RU"/>
              <a:t>                       </a:t>
            </a:r>
            <a:endParaRPr/>
          </a:p>
          <a:p>
            <a:pPr indent="0" lvl="0" marL="0" rtl="0" algn="l">
              <a:lnSpc>
                <a:spcPct val="90000"/>
              </a:lnSpc>
              <a:spcBef>
                <a:spcPts val="1000"/>
              </a:spcBef>
              <a:spcAft>
                <a:spcPts val="0"/>
              </a:spcAft>
              <a:buClr>
                <a:schemeClr val="dk1"/>
              </a:buClr>
              <a:buSzPts val="2800"/>
              <a:buNone/>
            </a:pPr>
            <a:r>
              <a:rPr lang="ru-RU" u="sng">
                <a:solidFill>
                  <a:schemeClr val="hlink"/>
                </a:solidFill>
                <a:hlinkClick r:id="rId4"/>
              </a:rPr>
              <a:t> Сборник Итоги 2019.docx</a:t>
            </a:r>
            <a:endParaRPr>
              <a:solidFill>
                <a:srgbClr val="7030A0"/>
              </a:solidFill>
            </a:endParaRPr>
          </a:p>
          <a:p>
            <a:pPr indent="0" lvl="0" marL="0" rtl="0" algn="l">
              <a:lnSpc>
                <a:spcPct val="90000"/>
              </a:lnSpc>
              <a:spcBef>
                <a:spcPts val="1000"/>
              </a:spcBef>
              <a:spcAft>
                <a:spcPts val="0"/>
              </a:spcAft>
              <a:buClr>
                <a:srgbClr val="7030A0"/>
              </a:buClr>
              <a:buSzPts val="2800"/>
              <a:buNone/>
            </a:pPr>
            <a:br>
              <a:rPr lang="ru-RU">
                <a:solidFill>
                  <a:srgbClr val="7030A0"/>
                </a:solidFill>
              </a:rPr>
            </a:br>
            <a:r>
              <a:rPr lang="ru-RU" u="sng">
                <a:solidFill>
                  <a:schemeClr val="hlink"/>
                </a:solidFill>
                <a:hlinkClick r:id="rId5"/>
              </a:rPr>
              <a:t>Ссылки на публикации (1).docx</a:t>
            </a:r>
            <a:endParaRPr>
              <a:solidFill>
                <a:srgbClr val="CC0099"/>
              </a:solidFil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00" name="Shape 100"/>
        <p:cNvGrpSpPr/>
        <p:nvPr/>
      </p:nvGrpSpPr>
      <p:grpSpPr>
        <a:xfrm>
          <a:off x="0" y="0"/>
          <a:ext cx="0" cy="0"/>
          <a:chOff x="0" y="0"/>
          <a:chExt cx="0" cy="0"/>
        </a:xfrm>
      </p:grpSpPr>
      <p:sp>
        <p:nvSpPr>
          <p:cNvPr id="101" name="Google Shape;10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030A0"/>
              </a:buClr>
              <a:buSzPts val="6000"/>
              <a:buFont typeface="Calibri"/>
              <a:buNone/>
            </a:pPr>
            <a:r>
              <a:rPr b="1" lang="ru-RU" sz="6000">
                <a:solidFill>
                  <a:srgbClr val="7030A0"/>
                </a:solidFill>
              </a:rPr>
              <a:t>«Подари солнечный свет»</a:t>
            </a:r>
            <a:endParaRPr b="1" sz="6000">
              <a:solidFill>
                <a:srgbClr val="7030A0"/>
              </a:solidFill>
            </a:endParaRPr>
          </a:p>
        </p:txBody>
      </p:sp>
      <p:pic>
        <p:nvPicPr>
          <p:cNvPr id="102" name="Google Shape;102;p15"/>
          <p:cNvPicPr preferRelativeResize="0"/>
          <p:nvPr>
            <p:ph idx="1" type="body"/>
          </p:nvPr>
        </p:nvPicPr>
        <p:blipFill rotWithShape="1">
          <a:blip r:embed="rId3">
            <a:alphaModFix/>
          </a:blip>
          <a:srcRect b="0" l="0" r="0" t="0"/>
          <a:stretch/>
        </p:blipFill>
        <p:spPr>
          <a:xfrm>
            <a:off x="304800" y="1760221"/>
            <a:ext cx="5989320" cy="2301240"/>
          </a:xfrm>
          <a:prstGeom prst="rect">
            <a:avLst/>
          </a:prstGeom>
          <a:noFill/>
          <a:ln>
            <a:noFill/>
          </a:ln>
        </p:spPr>
      </p:pic>
      <p:pic>
        <p:nvPicPr>
          <p:cNvPr id="103" name="Google Shape;103;p15"/>
          <p:cNvPicPr preferRelativeResize="0"/>
          <p:nvPr>
            <p:ph idx="2" type="body"/>
          </p:nvPr>
        </p:nvPicPr>
        <p:blipFill rotWithShape="1">
          <a:blip r:embed="rId4">
            <a:alphaModFix/>
          </a:blip>
          <a:srcRect b="0" l="0" r="0" t="0"/>
          <a:stretch/>
        </p:blipFill>
        <p:spPr>
          <a:xfrm>
            <a:off x="6355080" y="4130994"/>
            <a:ext cx="5257800" cy="2147886"/>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07" name="Shape 107"/>
        <p:cNvGrpSpPr/>
        <p:nvPr/>
      </p:nvGrpSpPr>
      <p:grpSpPr>
        <a:xfrm>
          <a:off x="0" y="0"/>
          <a:ext cx="0" cy="0"/>
          <a:chOff x="0" y="0"/>
          <a:chExt cx="0" cy="0"/>
        </a:xfrm>
      </p:grpSpPr>
      <p:sp>
        <p:nvSpPr>
          <p:cNvPr id="108" name="Google Shape;108;p16"/>
          <p:cNvSpPr txBox="1"/>
          <p:nvPr>
            <p:ph type="title"/>
          </p:nvPr>
        </p:nvSpPr>
        <p:spPr>
          <a:xfrm>
            <a:off x="839788" y="274320"/>
            <a:ext cx="3932237" cy="121920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880"/>
              <a:buFont typeface="Calibri"/>
              <a:buNone/>
            </a:pPr>
            <a:r>
              <a:rPr b="1" lang="ru-RU" sz="2880">
                <a:solidFill>
                  <a:srgbClr val="7030A0"/>
                </a:solidFill>
              </a:rPr>
              <a:t>Проект фонда </a:t>
            </a:r>
            <a:br>
              <a:rPr b="1" lang="ru-RU" sz="2880">
                <a:solidFill>
                  <a:srgbClr val="7030A0"/>
                </a:solidFill>
              </a:rPr>
            </a:br>
            <a:r>
              <a:rPr b="1" lang="ru-RU" sz="2880">
                <a:solidFill>
                  <a:srgbClr val="7030A0"/>
                </a:solidFill>
              </a:rPr>
              <a:t> Школа для родителей</a:t>
            </a:r>
            <a:br>
              <a:rPr b="1" lang="ru-RU" sz="2880">
                <a:solidFill>
                  <a:srgbClr val="7030A0"/>
                </a:solidFill>
              </a:rPr>
            </a:br>
            <a:r>
              <a:rPr b="1" lang="ru-RU" sz="2880">
                <a:solidFill>
                  <a:srgbClr val="7030A0"/>
                </a:solidFill>
              </a:rPr>
              <a:t> «Новая жизнь вместе»</a:t>
            </a:r>
            <a:endParaRPr sz="2880"/>
          </a:p>
        </p:txBody>
      </p:sp>
      <p:pic>
        <p:nvPicPr>
          <p:cNvPr id="109" name="Google Shape;109;p16"/>
          <p:cNvPicPr preferRelativeResize="0"/>
          <p:nvPr>
            <p:ph idx="1" type="body"/>
          </p:nvPr>
        </p:nvPicPr>
        <p:blipFill rotWithShape="1">
          <a:blip r:embed="rId3">
            <a:alphaModFix/>
          </a:blip>
          <a:srcRect b="0" l="0" r="0" t="0"/>
          <a:stretch/>
        </p:blipFill>
        <p:spPr>
          <a:xfrm>
            <a:off x="5983288" y="1493521"/>
            <a:ext cx="5172392" cy="4191000"/>
          </a:xfrm>
          <a:prstGeom prst="rect">
            <a:avLst/>
          </a:prstGeom>
          <a:noFill/>
          <a:ln>
            <a:noFill/>
          </a:ln>
        </p:spPr>
      </p:pic>
      <p:sp>
        <p:nvSpPr>
          <p:cNvPr id="110" name="Google Shape;110;p16"/>
          <p:cNvSpPr txBox="1"/>
          <p:nvPr>
            <p:ph idx="2" type="body"/>
          </p:nvPr>
        </p:nvSpPr>
        <p:spPr>
          <a:xfrm>
            <a:off x="839788" y="1783080"/>
            <a:ext cx="4981892" cy="44500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71616"/>
              </a:buClr>
              <a:buSzPts val="2000"/>
              <a:buNone/>
            </a:pPr>
            <a:r>
              <a:rPr b="1" lang="ru-RU" sz="2000">
                <a:solidFill>
                  <a:srgbClr val="171616"/>
                </a:solidFill>
              </a:rPr>
              <a:t>Школа для родителей "Новая жизнь вместе" вошла в </a:t>
            </a:r>
            <a:r>
              <a:rPr b="1" lang="ru-RU" sz="2800">
                <a:solidFill>
                  <a:srgbClr val="7030A0"/>
                </a:solidFill>
              </a:rPr>
              <a:t>100 </a:t>
            </a:r>
            <a:r>
              <a:rPr b="1" lang="ru-RU" sz="2000">
                <a:solidFill>
                  <a:srgbClr val="171616"/>
                </a:solidFill>
              </a:rPr>
              <a:t>лучших социальных проектов!</a:t>
            </a:r>
            <a:endParaRPr/>
          </a:p>
          <a:p>
            <a:pPr indent="0" lvl="0" marL="0" rtl="0" algn="l">
              <a:lnSpc>
                <a:spcPct val="90000"/>
              </a:lnSpc>
              <a:spcBef>
                <a:spcPts val="1000"/>
              </a:spcBef>
              <a:spcAft>
                <a:spcPts val="0"/>
              </a:spcAft>
              <a:buClr>
                <a:srgbClr val="171616"/>
              </a:buClr>
              <a:buSzPts val="2000"/>
              <a:buNone/>
            </a:pPr>
            <a:r>
              <a:rPr b="1" lang="ru-RU" sz="2000">
                <a:solidFill>
                  <a:srgbClr val="171616"/>
                </a:solidFill>
              </a:rPr>
              <a:t> </a:t>
            </a:r>
            <a:r>
              <a:rPr i="1" lang="ru-RU" sz="2000">
                <a:solidFill>
                  <a:srgbClr val="171616"/>
                </a:solidFill>
              </a:rPr>
              <a:t>Материалы с презентациями лекций по школе рекомендованы для проведения лекций  мамам, находящимся с новорожденными в стационаре.</a:t>
            </a:r>
            <a:endParaRPr/>
          </a:p>
          <a:p>
            <a:pPr indent="0" lvl="0" marL="0" rtl="0" algn="l">
              <a:lnSpc>
                <a:spcPct val="90000"/>
              </a:lnSpc>
              <a:spcBef>
                <a:spcPts val="1000"/>
              </a:spcBef>
              <a:spcAft>
                <a:spcPts val="0"/>
              </a:spcAft>
              <a:buClr>
                <a:srgbClr val="171616"/>
              </a:buClr>
              <a:buSzPts val="2000"/>
              <a:buNone/>
            </a:pPr>
            <a:r>
              <a:rPr b="1" lang="ru-RU" sz="2000">
                <a:solidFill>
                  <a:srgbClr val="171616"/>
                </a:solidFill>
              </a:rPr>
              <a:t>Организована в </a:t>
            </a:r>
            <a:r>
              <a:rPr b="1" lang="ru-RU" sz="2800">
                <a:solidFill>
                  <a:srgbClr val="7030A0"/>
                </a:solidFill>
              </a:rPr>
              <a:t>25</a:t>
            </a:r>
            <a:r>
              <a:rPr b="1" lang="ru-RU" sz="2000">
                <a:solidFill>
                  <a:srgbClr val="171616"/>
                </a:solidFill>
              </a:rPr>
              <a:t> городах в  </a:t>
            </a:r>
            <a:r>
              <a:rPr b="1" lang="ru-RU" sz="2800">
                <a:solidFill>
                  <a:srgbClr val="7030A0"/>
                </a:solidFill>
              </a:rPr>
              <a:t>5</a:t>
            </a:r>
            <a:r>
              <a:rPr b="1" lang="ru-RU" sz="2000">
                <a:solidFill>
                  <a:srgbClr val="171616"/>
                </a:solidFill>
              </a:rPr>
              <a:t> регионах РФ, а также </a:t>
            </a:r>
            <a:r>
              <a:rPr b="1" lang="ru-RU" sz="2000">
                <a:solidFill>
                  <a:srgbClr val="0C0C0C"/>
                </a:solidFill>
              </a:rPr>
              <a:t>в </a:t>
            </a:r>
            <a:r>
              <a:rPr b="1" lang="ru-RU" sz="2800">
                <a:solidFill>
                  <a:srgbClr val="7030A0"/>
                </a:solidFill>
              </a:rPr>
              <a:t>25</a:t>
            </a:r>
            <a:r>
              <a:rPr b="1" lang="ru-RU" sz="2000">
                <a:solidFill>
                  <a:srgbClr val="7030A0"/>
                </a:solidFill>
              </a:rPr>
              <a:t> </a:t>
            </a:r>
            <a:r>
              <a:rPr b="1" lang="ru-RU" sz="2000">
                <a:solidFill>
                  <a:srgbClr val="171616"/>
                </a:solidFill>
              </a:rPr>
              <a:t>детских клинических больницах и  перинатальных центрах,  в </a:t>
            </a:r>
            <a:r>
              <a:rPr b="1" lang="ru-RU" sz="2800">
                <a:solidFill>
                  <a:srgbClr val="7030A0"/>
                </a:solidFill>
              </a:rPr>
              <a:t>3-х</a:t>
            </a:r>
            <a:r>
              <a:rPr b="1" lang="ru-RU" sz="2000">
                <a:solidFill>
                  <a:srgbClr val="171616"/>
                </a:solidFill>
              </a:rPr>
              <a:t> родильных домах г. Москвы и Московской области.</a:t>
            </a:r>
            <a:endParaRPr/>
          </a:p>
          <a:p>
            <a:pPr indent="0" lvl="0" marL="0" rtl="0" algn="l">
              <a:lnSpc>
                <a:spcPct val="90000"/>
              </a:lnSpc>
              <a:spcBef>
                <a:spcPts val="1000"/>
              </a:spcBef>
              <a:spcAft>
                <a:spcPts val="0"/>
              </a:spcAft>
              <a:buClr>
                <a:schemeClr val="dk1"/>
              </a:buClr>
              <a:buSzPts val="2000"/>
              <a:buNone/>
            </a:pPr>
            <a:r>
              <a:t/>
            </a:r>
            <a:endParaRPr b="1" sz="2000">
              <a:solidFill>
                <a:srgbClr val="171616"/>
              </a:solidFil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14" name="Shape 114"/>
        <p:cNvGrpSpPr/>
        <p:nvPr/>
      </p:nvGrpSpPr>
      <p:grpSpPr>
        <a:xfrm>
          <a:off x="0" y="0"/>
          <a:ext cx="0" cy="0"/>
          <a:chOff x="0" y="0"/>
          <a:chExt cx="0" cy="0"/>
        </a:xfrm>
      </p:grpSpPr>
      <p:sp>
        <p:nvSpPr>
          <p:cNvPr id="115" name="Google Shape;115;p17"/>
          <p:cNvSpPr txBox="1"/>
          <p:nvPr>
            <p:ph type="title"/>
          </p:nvPr>
        </p:nvSpPr>
        <p:spPr>
          <a:xfrm>
            <a:off x="350520" y="121920"/>
            <a:ext cx="5196840" cy="134112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880"/>
              <a:buFont typeface="Calibri"/>
              <a:buNone/>
            </a:pPr>
            <a:r>
              <a:rPr b="1" lang="ru-RU" sz="2880">
                <a:solidFill>
                  <a:srgbClr val="7030A0"/>
                </a:solidFill>
              </a:rPr>
              <a:t>Проект фонда </a:t>
            </a:r>
            <a:br>
              <a:rPr b="1" lang="ru-RU" sz="2880">
                <a:solidFill>
                  <a:srgbClr val="7030A0"/>
                </a:solidFill>
              </a:rPr>
            </a:br>
            <a:r>
              <a:rPr b="1" lang="ru-RU" sz="2880">
                <a:solidFill>
                  <a:srgbClr val="7030A0"/>
                </a:solidFill>
              </a:rPr>
              <a:t> Школа для родителей</a:t>
            </a:r>
            <a:br>
              <a:rPr b="1" lang="ru-RU" sz="2880">
                <a:solidFill>
                  <a:srgbClr val="7030A0"/>
                </a:solidFill>
              </a:rPr>
            </a:br>
            <a:r>
              <a:rPr b="1" lang="ru-RU" sz="2880">
                <a:solidFill>
                  <a:srgbClr val="7030A0"/>
                </a:solidFill>
              </a:rPr>
              <a:t> «Новая жизнь вместе»</a:t>
            </a:r>
            <a:endParaRPr b="1" sz="2880">
              <a:solidFill>
                <a:srgbClr val="7030A0"/>
              </a:solidFill>
            </a:endParaRPr>
          </a:p>
        </p:txBody>
      </p:sp>
      <p:pic>
        <p:nvPicPr>
          <p:cNvPr id="116" name="Google Shape;116;p17"/>
          <p:cNvPicPr preferRelativeResize="0"/>
          <p:nvPr>
            <p:ph idx="2" type="pic"/>
          </p:nvPr>
        </p:nvPicPr>
        <p:blipFill rotWithShape="1">
          <a:blip r:embed="rId3">
            <a:alphaModFix/>
          </a:blip>
          <a:srcRect b="11095" l="0" r="0" t="11094"/>
          <a:stretch/>
        </p:blipFill>
        <p:spPr>
          <a:xfrm>
            <a:off x="6492240" y="1798320"/>
            <a:ext cx="5440680" cy="4062730"/>
          </a:xfrm>
          <a:prstGeom prst="rect">
            <a:avLst/>
          </a:prstGeom>
          <a:noFill/>
          <a:ln>
            <a:noFill/>
          </a:ln>
        </p:spPr>
      </p:pic>
      <p:sp>
        <p:nvSpPr>
          <p:cNvPr id="117" name="Google Shape;117;p17"/>
          <p:cNvSpPr txBox="1"/>
          <p:nvPr>
            <p:ph idx="1" type="body"/>
          </p:nvPr>
        </p:nvSpPr>
        <p:spPr>
          <a:xfrm>
            <a:off x="350520" y="1463040"/>
            <a:ext cx="6141720" cy="5196840"/>
          </a:xfrm>
          <a:prstGeom prst="rect">
            <a:avLst/>
          </a:prstGeom>
          <a:gradFill>
            <a:gsLst>
              <a:gs pos="0">
                <a:srgbClr val="FEFBF1"/>
              </a:gs>
              <a:gs pos="74000">
                <a:srgbClr val="FFE28B"/>
              </a:gs>
              <a:gs pos="83000">
                <a:srgbClr val="FFE28B"/>
              </a:gs>
              <a:gs pos="100000">
                <a:srgbClr val="FEEBB2"/>
              </a:gs>
            </a:gsLst>
            <a:lin ang="5400000" scaled="0"/>
          </a:grad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dk1"/>
              </a:buClr>
              <a:buSzPts val="2000"/>
              <a:buNone/>
            </a:pPr>
            <a:r>
              <a:rPr b="1" lang="ru-RU" sz="2000"/>
              <a:t>В стационарах в отделениях выхаживания недоношенных детей –</a:t>
            </a:r>
            <a:endParaRPr/>
          </a:p>
          <a:p>
            <a:pPr indent="0" lvl="0" marL="0" rtl="0" algn="l">
              <a:lnSpc>
                <a:spcPct val="80000"/>
              </a:lnSpc>
              <a:spcBef>
                <a:spcPts val="1000"/>
              </a:spcBef>
              <a:spcAft>
                <a:spcPts val="0"/>
              </a:spcAft>
              <a:buClr>
                <a:schemeClr val="dk1"/>
              </a:buClr>
              <a:buSzPts val="2000"/>
              <a:buNone/>
            </a:pPr>
            <a:r>
              <a:rPr b="1" lang="ru-RU" sz="2000"/>
              <a:t>информационную,</a:t>
            </a:r>
            <a:endParaRPr/>
          </a:p>
          <a:p>
            <a:pPr indent="0" lvl="0" marL="0" rtl="0" algn="l">
              <a:lnSpc>
                <a:spcPct val="80000"/>
              </a:lnSpc>
              <a:spcBef>
                <a:spcPts val="1000"/>
              </a:spcBef>
              <a:spcAft>
                <a:spcPts val="0"/>
              </a:spcAft>
              <a:buClr>
                <a:schemeClr val="dk1"/>
              </a:buClr>
              <a:buSzPts val="2000"/>
              <a:buNone/>
            </a:pPr>
            <a:r>
              <a:rPr b="1" lang="ru-RU" sz="2000"/>
              <a:t>психологическую,</a:t>
            </a:r>
            <a:endParaRPr/>
          </a:p>
          <a:p>
            <a:pPr indent="0" lvl="0" marL="0" rtl="0" algn="l">
              <a:lnSpc>
                <a:spcPct val="80000"/>
              </a:lnSpc>
              <a:spcBef>
                <a:spcPts val="1000"/>
              </a:spcBef>
              <a:spcAft>
                <a:spcPts val="0"/>
              </a:spcAft>
              <a:buClr>
                <a:schemeClr val="dk1"/>
              </a:buClr>
              <a:buSzPts val="2000"/>
              <a:buNone/>
            </a:pPr>
            <a:r>
              <a:rPr b="1" lang="ru-RU" sz="2000"/>
              <a:t>консультативную </a:t>
            </a:r>
            <a:endParaRPr/>
          </a:p>
          <a:p>
            <a:pPr indent="0" lvl="0" marL="0" rtl="0" algn="l">
              <a:lnSpc>
                <a:spcPct val="80000"/>
              </a:lnSpc>
              <a:spcBef>
                <a:spcPts val="1000"/>
              </a:spcBef>
              <a:spcAft>
                <a:spcPts val="0"/>
              </a:spcAft>
              <a:buClr>
                <a:schemeClr val="dk1"/>
              </a:buClr>
              <a:buSzPts val="2000"/>
              <a:buNone/>
            </a:pPr>
            <a:r>
              <a:rPr b="1" lang="ru-RU" sz="2000"/>
              <a:t> помощь в 2019 году получили :</a:t>
            </a:r>
            <a:endParaRPr b="1" sz="2000"/>
          </a:p>
          <a:p>
            <a:pPr indent="0" lvl="0" marL="0" rtl="0" algn="l">
              <a:lnSpc>
                <a:spcPct val="80000"/>
              </a:lnSpc>
              <a:spcBef>
                <a:spcPts val="1000"/>
              </a:spcBef>
              <a:spcAft>
                <a:spcPts val="0"/>
              </a:spcAft>
              <a:buClr>
                <a:schemeClr val="dk1"/>
              </a:buClr>
              <a:buSzPts val="2000"/>
              <a:buNone/>
            </a:pPr>
            <a:r>
              <a:rPr b="1" lang="ru-RU" sz="2000"/>
              <a:t>Мамы недоношенных детей – </a:t>
            </a:r>
            <a:r>
              <a:rPr b="1" lang="ru-RU" sz="2800">
                <a:solidFill>
                  <a:srgbClr val="7030A0"/>
                </a:solidFill>
              </a:rPr>
              <a:t>546 </a:t>
            </a:r>
            <a:r>
              <a:rPr b="1" lang="ru-RU" sz="2000">
                <a:solidFill>
                  <a:srgbClr val="7030A0"/>
                </a:solidFill>
              </a:rPr>
              <a:t>женщин.</a:t>
            </a:r>
            <a:endParaRPr b="1" sz="2000">
              <a:solidFill>
                <a:srgbClr val="7030A0"/>
              </a:solidFill>
            </a:endParaRPr>
          </a:p>
          <a:p>
            <a:pPr indent="0" lvl="0" marL="0" rtl="0" algn="l">
              <a:lnSpc>
                <a:spcPct val="80000"/>
              </a:lnSpc>
              <a:spcBef>
                <a:spcPts val="1000"/>
              </a:spcBef>
              <a:spcAft>
                <a:spcPts val="0"/>
              </a:spcAft>
              <a:buClr>
                <a:schemeClr val="dk1"/>
              </a:buClr>
              <a:buSzPts val="2000"/>
              <a:buNone/>
            </a:pPr>
            <a:r>
              <a:rPr b="1" lang="ru-RU" sz="2000"/>
              <a:t>Родных и близких -</a:t>
            </a:r>
            <a:r>
              <a:rPr b="1" lang="ru-RU" sz="2800">
                <a:solidFill>
                  <a:srgbClr val="7030A0"/>
                </a:solidFill>
              </a:rPr>
              <a:t>1 138</a:t>
            </a:r>
            <a:r>
              <a:rPr b="1" lang="ru-RU" sz="2000">
                <a:solidFill>
                  <a:srgbClr val="7030A0"/>
                </a:solidFill>
              </a:rPr>
              <a:t> человек.</a:t>
            </a:r>
            <a:endParaRPr b="1" sz="2000">
              <a:solidFill>
                <a:srgbClr val="7030A0"/>
              </a:solidFill>
            </a:endParaRPr>
          </a:p>
          <a:p>
            <a:pPr indent="0" lvl="0" marL="0" rtl="0" algn="l">
              <a:lnSpc>
                <a:spcPct val="80000"/>
              </a:lnSpc>
              <a:spcBef>
                <a:spcPts val="1000"/>
              </a:spcBef>
              <a:spcAft>
                <a:spcPts val="0"/>
              </a:spcAft>
              <a:buClr>
                <a:srgbClr val="171616"/>
              </a:buClr>
              <a:buSzPts val="2000"/>
              <a:buNone/>
            </a:pPr>
            <a:r>
              <a:rPr b="1" lang="ru-RU" sz="2000">
                <a:solidFill>
                  <a:srgbClr val="171616"/>
                </a:solidFill>
              </a:rPr>
              <a:t>Проведено</a:t>
            </a:r>
            <a:r>
              <a:rPr b="1" lang="ru-RU" sz="3000">
                <a:solidFill>
                  <a:srgbClr val="7030A0"/>
                </a:solidFill>
              </a:rPr>
              <a:t> </a:t>
            </a:r>
            <a:r>
              <a:rPr b="1" lang="ru-RU" sz="4000">
                <a:solidFill>
                  <a:srgbClr val="7030A0"/>
                </a:solidFill>
              </a:rPr>
              <a:t>6 </a:t>
            </a:r>
            <a:r>
              <a:rPr b="1" lang="ru-RU" sz="2000">
                <a:solidFill>
                  <a:srgbClr val="171616"/>
                </a:solidFill>
              </a:rPr>
              <a:t>лекций, прослушали </a:t>
            </a:r>
            <a:r>
              <a:rPr b="1" lang="ru-RU" sz="3000">
                <a:solidFill>
                  <a:srgbClr val="7030A0"/>
                </a:solidFill>
              </a:rPr>
              <a:t>52</a:t>
            </a:r>
            <a:r>
              <a:rPr b="1" lang="ru-RU" sz="2000">
                <a:solidFill>
                  <a:srgbClr val="7030A0"/>
                </a:solidFill>
              </a:rPr>
              <a:t> человека</a:t>
            </a:r>
            <a:r>
              <a:rPr b="1" lang="ru-RU" sz="2000"/>
              <a:t> из медперсонала.</a:t>
            </a:r>
            <a:endParaRPr/>
          </a:p>
          <a:p>
            <a:pPr indent="0" lvl="0" marL="0" rtl="0" algn="l">
              <a:lnSpc>
                <a:spcPct val="80000"/>
              </a:lnSpc>
              <a:spcBef>
                <a:spcPts val="1000"/>
              </a:spcBef>
              <a:spcAft>
                <a:spcPts val="0"/>
              </a:spcAft>
              <a:buClr>
                <a:srgbClr val="7030A0"/>
              </a:buClr>
              <a:buSzPts val="2000"/>
              <a:buNone/>
            </a:pPr>
            <a:r>
              <a:rPr b="1" lang="ru-RU" sz="2000">
                <a:solidFill>
                  <a:srgbClr val="7030A0"/>
                </a:solidFill>
              </a:rPr>
              <a:t> </a:t>
            </a:r>
            <a:r>
              <a:rPr i="1" lang="ru-RU" sz="1900">
                <a:solidFill>
                  <a:srgbClr val="7030A0"/>
                </a:solidFill>
              </a:rPr>
              <a:t>Школа для родителей «Новая жизнь вместе»-проект фонда работает с 2016 года. Цель-оказание психологической и консультативной помощи родителям недоношенных детей.</a:t>
            </a:r>
            <a:endParaRPr i="1" sz="1900">
              <a:solidFill>
                <a:srgbClr val="7030A0"/>
              </a:solidFill>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21" name="Shape 121"/>
        <p:cNvGrpSpPr/>
        <p:nvPr/>
      </p:nvGrpSpPr>
      <p:grpSpPr>
        <a:xfrm>
          <a:off x="0" y="0"/>
          <a:ext cx="0" cy="0"/>
          <a:chOff x="0" y="0"/>
          <a:chExt cx="0" cy="0"/>
        </a:xfrm>
      </p:grpSpPr>
      <p:sp>
        <p:nvSpPr>
          <p:cNvPr id="122" name="Google Shape;122;p18"/>
          <p:cNvSpPr txBox="1"/>
          <p:nvPr>
            <p:ph type="title"/>
          </p:nvPr>
        </p:nvSpPr>
        <p:spPr>
          <a:xfrm>
            <a:off x="839788" y="304800"/>
            <a:ext cx="4768532" cy="120396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880"/>
              <a:buFont typeface="Calibri"/>
              <a:buNone/>
            </a:pPr>
            <a:r>
              <a:rPr b="1" lang="ru-RU" sz="2880">
                <a:solidFill>
                  <a:srgbClr val="7030A0"/>
                </a:solidFill>
              </a:rPr>
              <a:t>  Школа для родителей</a:t>
            </a:r>
            <a:br>
              <a:rPr b="1" lang="ru-RU" sz="2880">
                <a:solidFill>
                  <a:srgbClr val="7030A0"/>
                </a:solidFill>
              </a:rPr>
            </a:br>
            <a:r>
              <a:rPr b="1" lang="ru-RU" sz="2880">
                <a:solidFill>
                  <a:srgbClr val="7030A0"/>
                </a:solidFill>
              </a:rPr>
              <a:t> «Новая жизнь вместе»-</a:t>
            </a:r>
            <a:br>
              <a:rPr b="1" lang="ru-RU" sz="2880">
                <a:solidFill>
                  <a:srgbClr val="7030A0"/>
                </a:solidFill>
              </a:rPr>
            </a:br>
            <a:r>
              <a:rPr b="1" lang="ru-RU" sz="2880">
                <a:solidFill>
                  <a:srgbClr val="7030A0"/>
                </a:solidFill>
              </a:rPr>
              <a:t>   консультации онлайн</a:t>
            </a:r>
            <a:endParaRPr sz="2880"/>
          </a:p>
        </p:txBody>
      </p:sp>
      <p:pic>
        <p:nvPicPr>
          <p:cNvPr id="123" name="Google Shape;123;p18"/>
          <p:cNvPicPr preferRelativeResize="0"/>
          <p:nvPr>
            <p:ph idx="1" type="body"/>
          </p:nvPr>
        </p:nvPicPr>
        <p:blipFill rotWithShape="1">
          <a:blip r:embed="rId3">
            <a:alphaModFix/>
          </a:blip>
          <a:srcRect b="0" l="0" r="0" t="0"/>
          <a:stretch/>
        </p:blipFill>
        <p:spPr>
          <a:xfrm>
            <a:off x="6399128" y="987425"/>
            <a:ext cx="3740320" cy="4873625"/>
          </a:xfrm>
          <a:prstGeom prst="rect">
            <a:avLst/>
          </a:prstGeom>
          <a:noFill/>
          <a:ln>
            <a:noFill/>
          </a:ln>
        </p:spPr>
      </p:pic>
      <p:sp>
        <p:nvSpPr>
          <p:cNvPr id="124" name="Google Shape;124;p18"/>
          <p:cNvSpPr txBox="1"/>
          <p:nvPr>
            <p:ph idx="2" type="body"/>
          </p:nvPr>
        </p:nvSpPr>
        <p:spPr>
          <a:xfrm>
            <a:off x="839788" y="1508761"/>
            <a:ext cx="3932237" cy="48463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b="1" sz="2000"/>
          </a:p>
          <a:p>
            <a:pPr indent="0" lvl="0" marL="0" rtl="0" algn="l">
              <a:lnSpc>
                <a:spcPct val="90000"/>
              </a:lnSpc>
              <a:spcBef>
                <a:spcPts val="1000"/>
              </a:spcBef>
              <a:spcAft>
                <a:spcPts val="0"/>
              </a:spcAft>
              <a:buClr>
                <a:schemeClr val="dk1"/>
              </a:buClr>
              <a:buSzPts val="2000"/>
              <a:buNone/>
            </a:pPr>
            <a:r>
              <a:rPr b="1" lang="ru-RU" sz="2000"/>
              <a:t>Проведено в формате ОНЛАЙН </a:t>
            </a:r>
            <a:endParaRPr/>
          </a:p>
          <a:p>
            <a:pPr indent="0" lvl="0" marL="0" rtl="0" algn="l">
              <a:lnSpc>
                <a:spcPct val="90000"/>
              </a:lnSpc>
              <a:spcBef>
                <a:spcPts val="1000"/>
              </a:spcBef>
              <a:spcAft>
                <a:spcPts val="0"/>
              </a:spcAft>
              <a:buClr>
                <a:srgbClr val="7030A0"/>
              </a:buClr>
              <a:buSzPts val="2800"/>
              <a:buNone/>
            </a:pPr>
            <a:r>
              <a:rPr b="1" lang="ru-RU" sz="2800">
                <a:solidFill>
                  <a:srgbClr val="7030A0"/>
                </a:solidFill>
              </a:rPr>
              <a:t>40</a:t>
            </a:r>
            <a:r>
              <a:rPr b="1" lang="ru-RU" sz="2000">
                <a:solidFill>
                  <a:srgbClr val="7030A0"/>
                </a:solidFill>
              </a:rPr>
              <a:t> консультаций</a:t>
            </a:r>
            <a:r>
              <a:rPr b="1" lang="ru-RU" sz="2000"/>
              <a:t>.</a:t>
            </a:r>
            <a:endParaRPr/>
          </a:p>
          <a:p>
            <a:pPr indent="0" lvl="0" marL="0" rtl="0" algn="l">
              <a:lnSpc>
                <a:spcPct val="90000"/>
              </a:lnSpc>
              <a:spcBef>
                <a:spcPts val="1000"/>
              </a:spcBef>
              <a:spcAft>
                <a:spcPts val="0"/>
              </a:spcAft>
              <a:buClr>
                <a:srgbClr val="7030A0"/>
              </a:buClr>
              <a:buSzPts val="2800"/>
              <a:buNone/>
            </a:pPr>
            <a:r>
              <a:rPr b="1" lang="ru-RU" sz="2800">
                <a:solidFill>
                  <a:srgbClr val="7030A0"/>
                </a:solidFill>
              </a:rPr>
              <a:t>252</a:t>
            </a:r>
            <a:r>
              <a:rPr b="1" lang="ru-RU" sz="2000">
                <a:solidFill>
                  <a:srgbClr val="7030A0"/>
                </a:solidFill>
              </a:rPr>
              <a:t> человека </a:t>
            </a:r>
            <a:r>
              <a:rPr b="1" lang="ru-RU" sz="2000"/>
              <a:t>получили дистанционную психологическую помощь.</a:t>
            </a:r>
            <a:endParaRPr/>
          </a:p>
          <a:p>
            <a:pPr indent="0" lvl="0" marL="0" rtl="0" algn="l">
              <a:lnSpc>
                <a:spcPct val="90000"/>
              </a:lnSpc>
              <a:spcBef>
                <a:spcPts val="1000"/>
              </a:spcBef>
              <a:spcAft>
                <a:spcPts val="0"/>
              </a:spcAft>
              <a:buClr>
                <a:schemeClr val="dk1"/>
              </a:buClr>
              <a:buSzPts val="1800"/>
              <a:buNone/>
            </a:pPr>
            <a:r>
              <a:rPr i="1" lang="ru-RU" sz="1800"/>
              <a:t>В рамках проекта проводятся онлайн-встречи и консультации родителей. Консультации проводят психологи, специалисты по грудному вскармливанию и уходу. Всего в онлайн-консультациях приняло участие </a:t>
            </a:r>
            <a:r>
              <a:rPr b="1" i="1" lang="ru-RU" sz="1800"/>
              <a:t>252</a:t>
            </a:r>
            <a:r>
              <a:rPr i="1" lang="ru-RU" sz="1800"/>
              <a:t> человек.</a:t>
            </a:r>
            <a:endParaRPr/>
          </a:p>
          <a:p>
            <a:pPr indent="0" lvl="0" marL="0" rtl="0" algn="l">
              <a:lnSpc>
                <a:spcPct val="90000"/>
              </a:lnSpc>
              <a:spcBef>
                <a:spcPts val="1000"/>
              </a:spcBef>
              <a:spcAft>
                <a:spcPts val="0"/>
              </a:spcAft>
              <a:buClr>
                <a:schemeClr val="dk1"/>
              </a:buClr>
              <a:buSzPts val="2000"/>
              <a:buNone/>
            </a:pPr>
            <a:r>
              <a:t/>
            </a:r>
            <a:endParaRPr b="1" sz="2000"/>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28" name="Shape 128"/>
        <p:cNvGrpSpPr/>
        <p:nvPr/>
      </p:nvGrpSpPr>
      <p:grpSpPr>
        <a:xfrm>
          <a:off x="0" y="0"/>
          <a:ext cx="0" cy="0"/>
          <a:chOff x="0" y="0"/>
          <a:chExt cx="0" cy="0"/>
        </a:xfrm>
      </p:grpSpPr>
      <p:sp>
        <p:nvSpPr>
          <p:cNvPr id="129" name="Google Shape;129;p19"/>
          <p:cNvSpPr txBox="1"/>
          <p:nvPr>
            <p:ph type="title"/>
          </p:nvPr>
        </p:nvSpPr>
        <p:spPr>
          <a:xfrm>
            <a:off x="624840" y="0"/>
            <a:ext cx="5364479" cy="2209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3200"/>
              <a:buFont typeface="Calibri"/>
              <a:buNone/>
            </a:pPr>
            <a:r>
              <a:rPr b="1" lang="ru-RU">
                <a:solidFill>
                  <a:srgbClr val="7030A0"/>
                </a:solidFill>
              </a:rPr>
              <a:t>  Мастер-классы в рамках проекта</a:t>
            </a:r>
            <a:br>
              <a:rPr b="1" lang="ru-RU">
                <a:solidFill>
                  <a:srgbClr val="7030A0"/>
                </a:solidFill>
              </a:rPr>
            </a:br>
            <a:r>
              <a:rPr b="1" lang="ru-RU">
                <a:solidFill>
                  <a:srgbClr val="7030A0"/>
                </a:solidFill>
              </a:rPr>
              <a:t> «Новая жизнь вместе»</a:t>
            </a:r>
            <a:br>
              <a:rPr b="1" lang="ru-RU">
                <a:solidFill>
                  <a:srgbClr val="7030A0"/>
                </a:solidFill>
              </a:rPr>
            </a:br>
            <a:r>
              <a:rPr b="1" lang="ru-RU">
                <a:solidFill>
                  <a:srgbClr val="7030A0"/>
                </a:solidFill>
              </a:rPr>
              <a:t> </a:t>
            </a:r>
            <a:endParaRPr b="1">
              <a:solidFill>
                <a:srgbClr val="7030A0"/>
              </a:solidFill>
            </a:endParaRPr>
          </a:p>
        </p:txBody>
      </p:sp>
      <p:pic>
        <p:nvPicPr>
          <p:cNvPr id="130" name="Google Shape;130;p19"/>
          <p:cNvPicPr preferRelativeResize="0"/>
          <p:nvPr>
            <p:ph idx="1" type="body"/>
          </p:nvPr>
        </p:nvPicPr>
        <p:blipFill rotWithShape="1">
          <a:blip r:embed="rId3">
            <a:alphaModFix/>
          </a:blip>
          <a:srcRect b="0" l="0" r="0" t="0"/>
          <a:stretch/>
        </p:blipFill>
        <p:spPr>
          <a:xfrm>
            <a:off x="6569075" y="1138236"/>
            <a:ext cx="4236085" cy="4881563"/>
          </a:xfrm>
          <a:prstGeom prst="rect">
            <a:avLst/>
          </a:prstGeom>
          <a:noFill/>
          <a:ln>
            <a:noFill/>
          </a:ln>
        </p:spPr>
      </p:pic>
      <p:sp>
        <p:nvSpPr>
          <p:cNvPr id="131" name="Google Shape;131;p19"/>
          <p:cNvSpPr txBox="1"/>
          <p:nvPr>
            <p:ph idx="2" type="body"/>
          </p:nvPr>
        </p:nvSpPr>
        <p:spPr>
          <a:xfrm>
            <a:off x="839788" y="1859280"/>
            <a:ext cx="5149531" cy="34290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850"/>
              <a:buNone/>
            </a:pPr>
            <a:r>
              <a:t/>
            </a:r>
            <a:endParaRPr b="1" sz="1850"/>
          </a:p>
          <a:p>
            <a:pPr indent="0" lvl="0" marL="0" rtl="0" algn="l">
              <a:lnSpc>
                <a:spcPct val="70000"/>
              </a:lnSpc>
              <a:spcBef>
                <a:spcPts val="1000"/>
              </a:spcBef>
              <a:spcAft>
                <a:spcPts val="0"/>
              </a:spcAft>
              <a:buClr>
                <a:schemeClr val="dk1"/>
              </a:buClr>
              <a:buSzPts val="1850"/>
              <a:buNone/>
            </a:pPr>
            <a:r>
              <a:t/>
            </a:r>
            <a:endParaRPr b="1" sz="1850"/>
          </a:p>
          <a:p>
            <a:pPr indent="0" lvl="0" marL="0" rtl="0" algn="l">
              <a:lnSpc>
                <a:spcPct val="70000"/>
              </a:lnSpc>
              <a:spcBef>
                <a:spcPts val="1000"/>
              </a:spcBef>
              <a:spcAft>
                <a:spcPts val="0"/>
              </a:spcAft>
              <a:buClr>
                <a:schemeClr val="dk1"/>
              </a:buClr>
              <a:buSzPts val="1850"/>
              <a:buNone/>
            </a:pPr>
            <a:r>
              <a:rPr b="1" lang="ru-RU" sz="1850"/>
              <a:t>«Носочки для жизни» — в школе Эрудит</a:t>
            </a:r>
            <a:r>
              <a:rPr b="1" lang="ru-RU" sz="1850">
                <a:solidFill>
                  <a:srgbClr val="7030A0"/>
                </a:solidFill>
              </a:rPr>
              <a:t>, февраль-</a:t>
            </a:r>
            <a:r>
              <a:rPr b="1" lang="ru-RU" sz="2590">
                <a:solidFill>
                  <a:srgbClr val="7030A0"/>
                </a:solidFill>
              </a:rPr>
              <a:t>20</a:t>
            </a:r>
            <a:r>
              <a:rPr b="1" lang="ru-RU" sz="1850">
                <a:solidFill>
                  <a:srgbClr val="7030A0"/>
                </a:solidFill>
              </a:rPr>
              <a:t> участников</a:t>
            </a:r>
            <a:endParaRPr/>
          </a:p>
          <a:p>
            <a:pPr indent="0" lvl="0" marL="0" rtl="0" algn="l">
              <a:lnSpc>
                <a:spcPct val="70000"/>
              </a:lnSpc>
              <a:spcBef>
                <a:spcPts val="1000"/>
              </a:spcBef>
              <a:spcAft>
                <a:spcPts val="0"/>
              </a:spcAft>
              <a:buClr>
                <a:schemeClr val="dk1"/>
              </a:buClr>
              <a:buSzPts val="1850"/>
              <a:buNone/>
            </a:pPr>
            <a:r>
              <a:rPr b="1" lang="ru-RU" sz="1850"/>
              <a:t>«Благотворительное вязание» </a:t>
            </a:r>
            <a:r>
              <a:rPr b="1" lang="ru-RU" sz="1850">
                <a:solidFill>
                  <a:srgbClr val="7030A0"/>
                </a:solidFill>
              </a:rPr>
              <a:t>февраль- более</a:t>
            </a:r>
            <a:r>
              <a:rPr b="1" lang="ru-RU" sz="2590">
                <a:solidFill>
                  <a:srgbClr val="7030A0"/>
                </a:solidFill>
              </a:rPr>
              <a:t> 100</a:t>
            </a:r>
            <a:r>
              <a:rPr b="1" lang="ru-RU" sz="1850">
                <a:solidFill>
                  <a:srgbClr val="7030A0"/>
                </a:solidFill>
              </a:rPr>
              <a:t> участников</a:t>
            </a:r>
            <a:endParaRPr/>
          </a:p>
          <a:p>
            <a:pPr indent="0" lvl="0" marL="0" rtl="0" algn="l">
              <a:lnSpc>
                <a:spcPct val="70000"/>
              </a:lnSpc>
              <a:spcBef>
                <a:spcPts val="1000"/>
              </a:spcBef>
              <a:spcAft>
                <a:spcPts val="0"/>
              </a:spcAft>
              <a:buClr>
                <a:schemeClr val="dk1"/>
              </a:buClr>
              <a:buSzPts val="1850"/>
              <a:buNone/>
            </a:pPr>
            <a:r>
              <a:rPr b="1" lang="ru-RU" sz="1850"/>
              <a:t>Мастер-класс «Забавная свинка» </a:t>
            </a:r>
            <a:r>
              <a:rPr b="1" lang="ru-RU" sz="1850">
                <a:solidFill>
                  <a:srgbClr val="7030A0"/>
                </a:solidFill>
              </a:rPr>
              <a:t>февраль – </a:t>
            </a:r>
            <a:r>
              <a:rPr b="1" lang="ru-RU" sz="2775">
                <a:solidFill>
                  <a:srgbClr val="7030A0"/>
                </a:solidFill>
              </a:rPr>
              <a:t>30</a:t>
            </a:r>
            <a:r>
              <a:rPr b="1" lang="ru-RU" sz="1850">
                <a:solidFill>
                  <a:srgbClr val="7030A0"/>
                </a:solidFill>
              </a:rPr>
              <a:t> участников</a:t>
            </a:r>
            <a:endParaRPr/>
          </a:p>
          <a:p>
            <a:pPr indent="0" lvl="0" marL="0" rtl="0" algn="l">
              <a:lnSpc>
                <a:spcPct val="70000"/>
              </a:lnSpc>
              <a:spcBef>
                <a:spcPts val="1000"/>
              </a:spcBef>
              <a:spcAft>
                <a:spcPts val="0"/>
              </a:spcAft>
              <a:buClr>
                <a:schemeClr val="dk1"/>
              </a:buClr>
              <a:buSzPts val="1850"/>
              <a:buNone/>
            </a:pPr>
            <a:r>
              <a:rPr b="1" lang="ru-RU" sz="1850"/>
              <a:t>Благотворительный марафон «Носочки для жизни», </a:t>
            </a:r>
            <a:r>
              <a:rPr b="1" lang="ru-RU" sz="1850">
                <a:solidFill>
                  <a:srgbClr val="7030A0"/>
                </a:solidFill>
              </a:rPr>
              <a:t>март, август-более </a:t>
            </a:r>
            <a:r>
              <a:rPr b="1" lang="ru-RU" sz="2775">
                <a:solidFill>
                  <a:srgbClr val="7030A0"/>
                </a:solidFill>
              </a:rPr>
              <a:t>600</a:t>
            </a:r>
            <a:r>
              <a:rPr b="1" lang="ru-RU" sz="1850">
                <a:solidFill>
                  <a:srgbClr val="7030A0"/>
                </a:solidFill>
              </a:rPr>
              <a:t> участников</a:t>
            </a:r>
            <a:endParaRPr/>
          </a:p>
          <a:p>
            <a:pPr indent="0" lvl="0" marL="0" rtl="0" algn="l">
              <a:lnSpc>
                <a:spcPct val="70000"/>
              </a:lnSpc>
              <a:spcBef>
                <a:spcPts val="1000"/>
              </a:spcBef>
              <a:spcAft>
                <a:spcPts val="0"/>
              </a:spcAft>
              <a:buClr>
                <a:schemeClr val="dk1"/>
              </a:buClr>
              <a:buSzPts val="1480"/>
              <a:buNone/>
            </a:pPr>
            <a:r>
              <a:t/>
            </a:r>
            <a:endParaRPr sz="1480"/>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35" name="Shape 135"/>
        <p:cNvGrpSpPr/>
        <p:nvPr/>
      </p:nvGrpSpPr>
      <p:grpSpPr>
        <a:xfrm>
          <a:off x="0" y="0"/>
          <a:ext cx="0" cy="0"/>
          <a:chOff x="0" y="0"/>
          <a:chExt cx="0" cy="0"/>
        </a:xfrm>
      </p:grpSpPr>
      <p:sp>
        <p:nvSpPr>
          <p:cNvPr id="136" name="Google Shape;136;p20"/>
          <p:cNvSpPr txBox="1"/>
          <p:nvPr>
            <p:ph type="title"/>
          </p:nvPr>
        </p:nvSpPr>
        <p:spPr>
          <a:xfrm>
            <a:off x="962289" y="365125"/>
            <a:ext cx="10393098" cy="5187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030A0"/>
              </a:buClr>
              <a:buSzPts val="3959"/>
              <a:buFont typeface="Calibri"/>
              <a:buNone/>
            </a:pPr>
            <a:r>
              <a:rPr b="1" lang="ru-RU" sz="3959">
                <a:solidFill>
                  <a:srgbClr val="7030A0"/>
                </a:solidFill>
              </a:rPr>
              <a:t>Проекты</a:t>
            </a:r>
            <a:endParaRPr b="1" sz="3959">
              <a:solidFill>
                <a:srgbClr val="7030A0"/>
              </a:solidFill>
            </a:endParaRPr>
          </a:p>
        </p:txBody>
      </p:sp>
      <p:sp>
        <p:nvSpPr>
          <p:cNvPr id="137" name="Google Shape;137;p20"/>
          <p:cNvSpPr txBox="1"/>
          <p:nvPr>
            <p:ph idx="1" type="body"/>
          </p:nvPr>
        </p:nvSpPr>
        <p:spPr>
          <a:xfrm>
            <a:off x="853440" y="762000"/>
            <a:ext cx="5318760" cy="210312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000"/>
              <a:buNone/>
            </a:pPr>
            <a:r>
              <a:rPr lang="ru-RU" sz="2000">
                <a:solidFill>
                  <a:srgbClr val="7030A0"/>
                </a:solidFill>
              </a:rPr>
              <a:t>«Семицветик»</a:t>
            </a:r>
            <a:r>
              <a:rPr b="0" lang="ru-RU" sz="2000">
                <a:solidFill>
                  <a:srgbClr val="7030A0"/>
                </a:solidFill>
              </a:rPr>
              <a:t> </a:t>
            </a:r>
            <a:r>
              <a:rPr b="0" lang="ru-RU" sz="1800"/>
              <a:t>- специальный класс для детей с особенностями развития, являющимися последствиями преждевременных родов. В классе не более 8-12 человек, с которыми проводят развивающие занятия педагоги, тьютеры, специалисты по раннему развитию и психологи.</a:t>
            </a:r>
            <a:endParaRPr/>
          </a:p>
          <a:p>
            <a:pPr indent="0" lvl="0" marL="0" rtl="0" algn="ctr">
              <a:lnSpc>
                <a:spcPct val="90000"/>
              </a:lnSpc>
              <a:spcBef>
                <a:spcPts val="1000"/>
              </a:spcBef>
              <a:spcAft>
                <a:spcPts val="0"/>
              </a:spcAft>
              <a:buClr>
                <a:schemeClr val="dk1"/>
              </a:buClr>
              <a:buSzPts val="1800"/>
              <a:buNone/>
            </a:pPr>
            <a:r>
              <a:rPr b="0" lang="ru-RU" sz="1800"/>
              <a:t>Проведено более </a:t>
            </a:r>
            <a:r>
              <a:rPr lang="ru-RU" sz="2000">
                <a:solidFill>
                  <a:srgbClr val="7030A0"/>
                </a:solidFill>
              </a:rPr>
              <a:t>10 </a:t>
            </a:r>
            <a:r>
              <a:rPr b="0" lang="ru-RU" sz="1800"/>
              <a:t>занятий.</a:t>
            </a:r>
            <a:endParaRPr sz="1800"/>
          </a:p>
        </p:txBody>
      </p:sp>
      <p:pic>
        <p:nvPicPr>
          <p:cNvPr id="138" name="Google Shape;138;p20"/>
          <p:cNvPicPr preferRelativeResize="0"/>
          <p:nvPr>
            <p:ph idx="2" type="body"/>
          </p:nvPr>
        </p:nvPicPr>
        <p:blipFill rotWithShape="1">
          <a:blip r:embed="rId3">
            <a:alphaModFix/>
          </a:blip>
          <a:srcRect b="0" l="0" r="0" t="0"/>
          <a:stretch/>
        </p:blipFill>
        <p:spPr>
          <a:xfrm>
            <a:off x="962289" y="3017519"/>
            <a:ext cx="4630791" cy="3718561"/>
          </a:xfrm>
          <a:prstGeom prst="rect">
            <a:avLst/>
          </a:prstGeom>
          <a:noFill/>
          <a:ln>
            <a:noFill/>
          </a:ln>
        </p:spPr>
      </p:pic>
      <p:sp>
        <p:nvSpPr>
          <p:cNvPr id="139" name="Google Shape;139;p20"/>
          <p:cNvSpPr txBox="1"/>
          <p:nvPr>
            <p:ph idx="3" type="body"/>
          </p:nvPr>
        </p:nvSpPr>
        <p:spPr>
          <a:xfrm>
            <a:off x="6172200" y="883920"/>
            <a:ext cx="5183188" cy="147828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220"/>
              <a:buNone/>
            </a:pPr>
            <a:r>
              <a:rPr lang="ru-RU" sz="2220">
                <a:solidFill>
                  <a:srgbClr val="7030A0"/>
                </a:solidFill>
              </a:rPr>
              <a:t>«Ясмогу»</a:t>
            </a:r>
            <a:r>
              <a:rPr lang="ru-RU" sz="2220"/>
              <a:t>-</a:t>
            </a:r>
            <a:r>
              <a:rPr b="0" lang="ru-RU" sz="1757"/>
              <a:t>курс реабилитации </a:t>
            </a:r>
            <a:r>
              <a:rPr b="0" lang="ru-RU" sz="1665"/>
              <a:t> в центре медико-социальной реабилитации им.Л.И Швецовой по программе ранней помощи детям до 4-х лет. В 2019 году  прошли полную реабилитации </a:t>
            </a:r>
            <a:r>
              <a:rPr lang="ru-RU" sz="2035">
                <a:solidFill>
                  <a:srgbClr val="7030A0"/>
                </a:solidFill>
              </a:rPr>
              <a:t>2 детей</a:t>
            </a:r>
            <a:r>
              <a:rPr b="0" lang="ru-RU" sz="1665"/>
              <a:t>, срок реабилитации 21 день. Проект имеет продолжение.</a:t>
            </a:r>
            <a:endParaRPr b="0" sz="1665"/>
          </a:p>
        </p:txBody>
      </p:sp>
      <p:pic>
        <p:nvPicPr>
          <p:cNvPr id="140" name="Google Shape;140;p20"/>
          <p:cNvPicPr preferRelativeResize="0"/>
          <p:nvPr>
            <p:ph idx="4" type="body"/>
          </p:nvPr>
        </p:nvPicPr>
        <p:blipFill rotWithShape="1">
          <a:blip r:embed="rId4">
            <a:alphaModFix/>
          </a:blip>
          <a:srcRect b="0" l="0" r="0" t="0"/>
          <a:stretch/>
        </p:blipFill>
        <p:spPr>
          <a:xfrm>
            <a:off x="6781799" y="3139440"/>
            <a:ext cx="4573587" cy="3596640"/>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5400000" scaled="0"/>
        </a:gradFill>
      </p:bgPr>
    </p:bg>
    <p:spTree>
      <p:nvGrpSpPr>
        <p:cNvPr id="144" name="Shape 144"/>
        <p:cNvGrpSpPr/>
        <p:nvPr/>
      </p:nvGrpSpPr>
      <p:grpSpPr>
        <a:xfrm>
          <a:off x="0" y="0"/>
          <a:ext cx="0" cy="0"/>
          <a:chOff x="0" y="0"/>
          <a:chExt cx="0" cy="0"/>
        </a:xfrm>
      </p:grpSpPr>
      <p:sp>
        <p:nvSpPr>
          <p:cNvPr id="145" name="Google Shape;145;p21"/>
          <p:cNvSpPr txBox="1"/>
          <p:nvPr>
            <p:ph type="title"/>
          </p:nvPr>
        </p:nvSpPr>
        <p:spPr>
          <a:xfrm>
            <a:off x="365760" y="457200"/>
            <a:ext cx="4817428"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2880"/>
              <a:buFont typeface="Calibri"/>
              <a:buNone/>
            </a:pPr>
            <a:r>
              <a:rPr b="1" lang="ru-RU" sz="2880">
                <a:solidFill>
                  <a:srgbClr val="7030A0"/>
                </a:solidFill>
              </a:rPr>
              <a:t>Проект </a:t>
            </a:r>
            <a:br>
              <a:rPr b="1" lang="ru-RU" sz="2880">
                <a:solidFill>
                  <a:srgbClr val="7030A0"/>
                </a:solidFill>
              </a:rPr>
            </a:br>
            <a:r>
              <a:rPr b="1" lang="ru-RU" sz="2880">
                <a:solidFill>
                  <a:srgbClr val="7030A0"/>
                </a:solidFill>
              </a:rPr>
              <a:t>«Конкретный адрес»</a:t>
            </a:r>
            <a:endParaRPr b="1" sz="2880">
              <a:solidFill>
                <a:srgbClr val="7030A0"/>
              </a:solidFill>
            </a:endParaRPr>
          </a:p>
        </p:txBody>
      </p:sp>
      <p:sp>
        <p:nvSpPr>
          <p:cNvPr id="146" name="Google Shape;146;p21"/>
          <p:cNvSpPr txBox="1"/>
          <p:nvPr>
            <p:ph idx="2" type="body"/>
          </p:nvPr>
        </p:nvSpPr>
        <p:spPr>
          <a:xfrm>
            <a:off x="839788" y="1524000"/>
            <a:ext cx="3932237" cy="43449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22A35"/>
              </a:buClr>
              <a:buSzPts val="1800"/>
              <a:buNone/>
            </a:pPr>
            <a:r>
              <a:rPr i="1" lang="ru-RU" sz="1800">
                <a:solidFill>
                  <a:srgbClr val="222A35"/>
                </a:solidFill>
              </a:rPr>
              <a:t>Фонд оказывает помощь в оплате диагностики, лечения и реабилитации детей с тяжелыми последствиями </a:t>
            </a:r>
            <a:br>
              <a:rPr i="1" lang="ru-RU" sz="1800">
                <a:solidFill>
                  <a:srgbClr val="222A35"/>
                </a:solidFill>
              </a:rPr>
            </a:br>
            <a:r>
              <a:rPr i="1" lang="ru-RU" sz="1800">
                <a:solidFill>
                  <a:srgbClr val="222A35"/>
                </a:solidFill>
              </a:rPr>
              <a:t>недоношенности в медицинских учреждениях на территории РФ и за рубежом. Мы помогаем в приобретении лекарственных препаратов, медицинского оборудования и технических средств для детей с диагнозом ДЦП, БЛД, ретинопатия недоношенных.</a:t>
            </a:r>
            <a:endParaRPr/>
          </a:p>
          <a:p>
            <a:pPr indent="0" lvl="0" marL="0" rtl="0" algn="l">
              <a:lnSpc>
                <a:spcPct val="90000"/>
              </a:lnSpc>
              <a:spcBef>
                <a:spcPts val="1000"/>
              </a:spcBef>
              <a:spcAft>
                <a:spcPts val="0"/>
              </a:spcAft>
              <a:buClr>
                <a:srgbClr val="222A35"/>
              </a:buClr>
              <a:buSzPts val="1800"/>
              <a:buNone/>
            </a:pPr>
            <a:r>
              <a:rPr lang="ru-RU" sz="1800">
                <a:solidFill>
                  <a:srgbClr val="222A35"/>
                </a:solidFill>
              </a:rPr>
              <a:t>В 2019 году помогли и продолжаем помогать </a:t>
            </a:r>
            <a:r>
              <a:rPr b="1" lang="ru-RU" sz="2400">
                <a:solidFill>
                  <a:srgbClr val="7030A0"/>
                </a:solidFill>
              </a:rPr>
              <a:t>8 –и  </a:t>
            </a:r>
            <a:r>
              <a:rPr lang="ru-RU" sz="1800">
                <a:solidFill>
                  <a:srgbClr val="222A35"/>
                </a:solidFill>
              </a:rPr>
              <a:t>детям.</a:t>
            </a:r>
            <a:endParaRPr sz="1800">
              <a:solidFill>
                <a:srgbClr val="222A35"/>
              </a:solidFill>
            </a:endParaRPr>
          </a:p>
        </p:txBody>
      </p:sp>
      <p:pic>
        <p:nvPicPr>
          <p:cNvPr id="147" name="Google Shape;147;p21"/>
          <p:cNvPicPr preferRelativeResize="0"/>
          <p:nvPr>
            <p:ph idx="1" type="body"/>
          </p:nvPr>
        </p:nvPicPr>
        <p:blipFill rotWithShape="1">
          <a:blip r:embed="rId3">
            <a:alphaModFix/>
          </a:blip>
          <a:srcRect b="0" l="0" r="0" t="0"/>
          <a:stretch/>
        </p:blipFill>
        <p:spPr>
          <a:xfrm>
            <a:off x="6059488" y="1138237"/>
            <a:ext cx="4419600" cy="4572000"/>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